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6"/>
  </p:notesMasterIdLst>
  <p:sldIdLst>
    <p:sldId id="256" r:id="rId2"/>
    <p:sldId id="257" r:id="rId3"/>
    <p:sldId id="268" r:id="rId4"/>
    <p:sldId id="269" r:id="rId5"/>
    <p:sldId id="270" r:id="rId6"/>
    <p:sldId id="271" r:id="rId7"/>
    <p:sldId id="266" r:id="rId8"/>
    <p:sldId id="267" r:id="rId9"/>
    <p:sldId id="265" r:id="rId10"/>
    <p:sldId id="261" r:id="rId11"/>
    <p:sldId id="274" r:id="rId12"/>
    <p:sldId id="272" r:id="rId13"/>
    <p:sldId id="284" r:id="rId14"/>
    <p:sldId id="273" r:id="rId15"/>
    <p:sldId id="275" r:id="rId16"/>
    <p:sldId id="276" r:id="rId17"/>
    <p:sldId id="277" r:id="rId18"/>
    <p:sldId id="281" r:id="rId19"/>
    <p:sldId id="280" r:id="rId20"/>
    <p:sldId id="278" r:id="rId21"/>
    <p:sldId id="283" r:id="rId22"/>
    <p:sldId id="282" r:id="rId23"/>
    <p:sldId id="279" r:id="rId24"/>
    <p:sldId id="264" r:id="rId25"/>
  </p:sldIdLst>
  <p:sldSz cx="9144000" cy="5143500" type="screen16x9"/>
  <p:notesSz cx="6858000" cy="9144000"/>
  <p:embeddedFontLst>
    <p:embeddedFont>
      <p:font typeface="Lato" panose="020F0502020204030203" pitchFamily="34" charset="0"/>
      <p:regular r:id="rId27"/>
      <p:bold r:id="rId28"/>
      <p:italic r:id="rId29"/>
      <p:boldItalic r:id="rId30"/>
    </p:embeddedFont>
    <p:embeddedFont>
      <p:font typeface="Lato Black" panose="020F0502020204030203" pitchFamily="34" charset="0"/>
      <p:bold r:id="rId31"/>
      <p:boldItalic r:id="rId32"/>
    </p:embeddedFont>
    <p:embeddedFont>
      <p:font typeface="Monotype Corsiva" panose="03010101010201010101" pitchFamily="66" charset="0"/>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3FF"/>
    <a:srgbClr val="DEE8FE"/>
    <a:srgbClr val="F7FAFF"/>
    <a:srgbClr val="ECF2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967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974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152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926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480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194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022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027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83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831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a727738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a727738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6901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222c5c35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222c5c35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a727738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a727738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964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a727738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a727738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910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a727738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a727738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649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a727738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a727738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749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432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3732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dpi="0" rotWithShape="1">
          <a:blip r:embed="rId2">
            <a:lum/>
          </a:blip>
          <a:srcRect/>
          <a:stretch>
            <a:fillRect l="-4000" r="-4000"/>
          </a:stretch>
        </a:blipFill>
        <a:effectLst/>
      </p:bgPr>
    </p:bg>
    <p:spTree>
      <p:nvGrpSpPr>
        <p:cNvPr id="1" name="Shape 8"/>
        <p:cNvGrpSpPr/>
        <p:nvPr/>
      </p:nvGrpSpPr>
      <p:grpSpPr>
        <a:xfrm>
          <a:off x="0" y="0"/>
          <a:ext cx="0" cy="0"/>
          <a:chOff x="0" y="0"/>
          <a:chExt cx="0" cy="0"/>
        </a:xfrm>
      </p:grpSpPr>
      <p:sp>
        <p:nvSpPr>
          <p:cNvPr id="11" name="Google Shape;11;p2"/>
          <p:cNvSpPr txBox="1">
            <a:spLocks noGrp="1"/>
          </p:cNvSpPr>
          <p:nvPr>
            <p:ph type="title"/>
          </p:nvPr>
        </p:nvSpPr>
        <p:spPr>
          <a:xfrm>
            <a:off x="338275" y="1916925"/>
            <a:ext cx="8649300" cy="827400"/>
          </a:xfrm>
          <a:prstGeom prst="rect">
            <a:avLst/>
          </a:prstGeom>
        </p:spPr>
        <p:txBody>
          <a:bodyPr spcFirstLastPara="1" wrap="square" lIns="91425" tIns="91425" rIns="91425" bIns="91425" anchor="t" anchorCtr="0">
            <a:noAutofit/>
          </a:bodyPr>
          <a:lstStyle>
            <a:lvl1pPr lvl="0">
              <a:spcBef>
                <a:spcPts val="0"/>
              </a:spcBef>
              <a:spcAft>
                <a:spcPts val="0"/>
              </a:spcAft>
              <a:buNone/>
              <a:defRPr sz="4800">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dirty="0"/>
          </a:p>
        </p:txBody>
      </p:sp>
      <p:sp>
        <p:nvSpPr>
          <p:cNvPr id="12" name="Google Shape;12;p2"/>
          <p:cNvSpPr txBox="1">
            <a:spLocks noGrp="1"/>
          </p:cNvSpPr>
          <p:nvPr>
            <p:ph type="subTitle" idx="1"/>
          </p:nvPr>
        </p:nvSpPr>
        <p:spPr>
          <a:xfrm>
            <a:off x="339712" y="2750625"/>
            <a:ext cx="4559100" cy="3777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pic>
        <p:nvPicPr>
          <p:cNvPr id="5" name="Graphic 4">
            <a:extLst>
              <a:ext uri="{FF2B5EF4-FFF2-40B4-BE49-F238E27FC236}">
                <a16:creationId xmlns:a16="http://schemas.microsoft.com/office/drawing/2014/main" id="{14629CA7-D531-7769-B7D3-404DADF11C8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1438" y="509891"/>
            <a:ext cx="1356875" cy="33921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05" name="Google Shape;105;p13"/>
          <p:cNvSpPr txBox="1">
            <a:spLocks noGrp="1"/>
          </p:cNvSpPr>
          <p:nvPr>
            <p:ph type="subTitle" idx="1"/>
          </p:nvPr>
        </p:nvSpPr>
        <p:spPr>
          <a:xfrm>
            <a:off x="503872" y="787525"/>
            <a:ext cx="38847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6" name="Google Shape;106;p13"/>
          <p:cNvSpPr txBox="1">
            <a:spLocks noGrp="1"/>
          </p:cNvSpPr>
          <p:nvPr>
            <p:ph type="body" idx="2"/>
          </p:nvPr>
        </p:nvSpPr>
        <p:spPr>
          <a:xfrm>
            <a:off x="512875" y="1380050"/>
            <a:ext cx="8093100" cy="3294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07" name="Google Shape;107;p13"/>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08" name="Google Shape;108;p1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11" name="Google Shape;111;p1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11" name="Picture 10">
            <a:extLst>
              <a:ext uri="{FF2B5EF4-FFF2-40B4-BE49-F238E27FC236}">
                <a16:creationId xmlns:a16="http://schemas.microsoft.com/office/drawing/2014/main" id="{1408FA30-E8F1-738B-414C-43EB37D6C834}"/>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14" name="Google Shape;114;p14"/>
          <p:cNvSpPr txBox="1">
            <a:spLocks noGrp="1"/>
          </p:cNvSpPr>
          <p:nvPr>
            <p:ph type="subTitle" idx="1"/>
          </p:nvPr>
        </p:nvSpPr>
        <p:spPr>
          <a:xfrm>
            <a:off x="503876" y="4245750"/>
            <a:ext cx="53844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solidFill>
                  <a:srgbClr val="1F1F50"/>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15" name="Google Shape;115;p14"/>
          <p:cNvSpPr txBox="1">
            <a:spLocks noGrp="1"/>
          </p:cNvSpPr>
          <p:nvPr>
            <p:ph type="body" idx="2"/>
          </p:nvPr>
        </p:nvSpPr>
        <p:spPr>
          <a:xfrm>
            <a:off x="512875" y="902725"/>
            <a:ext cx="8002500" cy="299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16" name="Google Shape;116;p14"/>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17" name="Google Shape;117;p1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20" name="Google Shape;120;p1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11" name="Picture 10">
            <a:extLst>
              <a:ext uri="{FF2B5EF4-FFF2-40B4-BE49-F238E27FC236}">
                <a16:creationId xmlns:a16="http://schemas.microsoft.com/office/drawing/2014/main" id="{BEF1DE4C-B924-336B-56CB-19670B0AC867}"/>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121"/>
        <p:cNvGrpSpPr/>
        <p:nvPr/>
      </p:nvGrpSpPr>
      <p:grpSpPr>
        <a:xfrm>
          <a:off x="0" y="0"/>
          <a:ext cx="0" cy="0"/>
          <a:chOff x="0" y="0"/>
          <a:chExt cx="0" cy="0"/>
        </a:xfrm>
      </p:grpSpPr>
      <p:sp>
        <p:nvSpPr>
          <p:cNvPr id="122" name="Google Shape;122;p15"/>
          <p:cNvSpPr txBox="1">
            <a:spLocks noGrp="1"/>
          </p:cNvSpPr>
          <p:nvPr>
            <p:ph type="body" idx="1"/>
          </p:nvPr>
        </p:nvSpPr>
        <p:spPr>
          <a:xfrm>
            <a:off x="512875" y="293121"/>
            <a:ext cx="8002500" cy="4417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23" name="Google Shape;123;p15"/>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24" name="Google Shape;124;p1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27" name="Google Shape;127;p1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9" name="Picture 8">
            <a:extLst>
              <a:ext uri="{FF2B5EF4-FFF2-40B4-BE49-F238E27FC236}">
                <a16:creationId xmlns:a16="http://schemas.microsoft.com/office/drawing/2014/main" id="{F70CAA24-796F-E4F9-53D0-4E6521B8735C}"/>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128"/>
        <p:cNvGrpSpPr/>
        <p:nvPr/>
      </p:nvGrpSpPr>
      <p:grpSpPr>
        <a:xfrm>
          <a:off x="0" y="0"/>
          <a:ext cx="0" cy="0"/>
          <a:chOff x="0" y="0"/>
          <a:chExt cx="0" cy="0"/>
        </a:xfrm>
      </p:grpSpPr>
      <p:sp>
        <p:nvSpPr>
          <p:cNvPr id="129" name="Google Shape;129;p16"/>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30" name="Google Shape;130;p16"/>
          <p:cNvSpPr txBox="1">
            <a:spLocks noGrp="1"/>
          </p:cNvSpPr>
          <p:nvPr>
            <p:ph type="body" idx="1"/>
          </p:nvPr>
        </p:nvSpPr>
        <p:spPr>
          <a:xfrm>
            <a:off x="512875" y="1055125"/>
            <a:ext cx="8002500" cy="3603300"/>
          </a:xfrm>
          <a:prstGeom prst="rect">
            <a:avLst/>
          </a:prstGeom>
        </p:spPr>
        <p:txBody>
          <a:bodyPr spcFirstLastPara="1" wrap="square" lIns="91425" tIns="91425" rIns="91425" bIns="91425" anchor="t" anchorCtr="0">
            <a:noAutofit/>
          </a:bodyPr>
          <a:lstStyle>
            <a:lvl1pPr marL="457200" lvl="0" indent="-317500" rtl="0">
              <a:lnSpc>
                <a:spcPct val="150000"/>
              </a:lnSpc>
              <a:spcBef>
                <a:spcPts val="0"/>
              </a:spcBef>
              <a:spcAft>
                <a:spcPts val="0"/>
              </a:spcAft>
              <a:buSzPts val="1400"/>
              <a:buChar char="●"/>
              <a:defRPr sz="1400"/>
            </a:lvl1pPr>
            <a:lvl2pPr marL="914400" lvl="1" indent="-317500" rtl="0">
              <a:lnSpc>
                <a:spcPct val="150000"/>
              </a:lnSpc>
              <a:spcBef>
                <a:spcPts val="1600"/>
              </a:spcBef>
              <a:spcAft>
                <a:spcPts val="0"/>
              </a:spcAft>
              <a:buSzPts val="1400"/>
              <a:buChar char="○"/>
              <a:defRPr/>
            </a:lvl2pPr>
            <a:lvl3pPr marL="1371600" lvl="2" indent="-317500" rtl="0">
              <a:lnSpc>
                <a:spcPct val="150000"/>
              </a:lnSpc>
              <a:spcBef>
                <a:spcPts val="1600"/>
              </a:spcBef>
              <a:spcAft>
                <a:spcPts val="0"/>
              </a:spcAft>
              <a:buSzPts val="1400"/>
              <a:buChar char="■"/>
              <a:defRPr/>
            </a:lvl3pPr>
            <a:lvl4pPr marL="1828800" lvl="3" indent="-317500" rtl="0">
              <a:lnSpc>
                <a:spcPct val="150000"/>
              </a:lnSpc>
              <a:spcBef>
                <a:spcPts val="1600"/>
              </a:spcBef>
              <a:spcAft>
                <a:spcPts val="0"/>
              </a:spcAft>
              <a:buSzPts val="1400"/>
              <a:buChar char="●"/>
              <a:defRPr/>
            </a:lvl4pPr>
            <a:lvl5pPr marL="2286000" lvl="4" indent="-317500" rtl="0">
              <a:lnSpc>
                <a:spcPct val="150000"/>
              </a:lnSpc>
              <a:spcBef>
                <a:spcPts val="1600"/>
              </a:spcBef>
              <a:spcAft>
                <a:spcPts val="0"/>
              </a:spcAft>
              <a:buSzPts val="1400"/>
              <a:buChar char="○"/>
              <a:defRPr/>
            </a:lvl5pPr>
            <a:lvl6pPr marL="2743200" lvl="5" indent="-317500" rtl="0">
              <a:lnSpc>
                <a:spcPct val="150000"/>
              </a:lnSpc>
              <a:spcBef>
                <a:spcPts val="1600"/>
              </a:spcBef>
              <a:spcAft>
                <a:spcPts val="0"/>
              </a:spcAft>
              <a:buSzPts val="1400"/>
              <a:buChar char="■"/>
              <a:defRPr/>
            </a:lvl6pPr>
            <a:lvl7pPr marL="3200400" lvl="6" indent="-317500" rtl="0">
              <a:lnSpc>
                <a:spcPct val="150000"/>
              </a:lnSpc>
              <a:spcBef>
                <a:spcPts val="1600"/>
              </a:spcBef>
              <a:spcAft>
                <a:spcPts val="0"/>
              </a:spcAft>
              <a:buSzPts val="1400"/>
              <a:buChar char="●"/>
              <a:defRPr/>
            </a:lvl7pPr>
            <a:lvl8pPr marL="3657600" lvl="7" indent="-317500" rtl="0">
              <a:lnSpc>
                <a:spcPct val="150000"/>
              </a:lnSpc>
              <a:spcBef>
                <a:spcPts val="1600"/>
              </a:spcBef>
              <a:spcAft>
                <a:spcPts val="0"/>
              </a:spcAft>
              <a:buSzPts val="1400"/>
              <a:buChar char="○"/>
              <a:defRPr/>
            </a:lvl8pPr>
            <a:lvl9pPr marL="4114800" lvl="8" indent="-317500" rtl="0">
              <a:lnSpc>
                <a:spcPct val="150000"/>
              </a:lnSpc>
              <a:spcBef>
                <a:spcPts val="1600"/>
              </a:spcBef>
              <a:spcAft>
                <a:spcPts val="1600"/>
              </a:spcAft>
              <a:buSzPts val="1400"/>
              <a:buChar char="■"/>
              <a:defRPr/>
            </a:lvl9pPr>
          </a:lstStyle>
          <a:p>
            <a:endParaRPr/>
          </a:p>
        </p:txBody>
      </p:sp>
      <p:pic>
        <p:nvPicPr>
          <p:cNvPr id="131" name="Google Shape;131;p16"/>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32" name="Google Shape;132;p1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35" name="Google Shape;135;p1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10" name="Picture 9">
            <a:extLst>
              <a:ext uri="{FF2B5EF4-FFF2-40B4-BE49-F238E27FC236}">
                <a16:creationId xmlns:a16="http://schemas.microsoft.com/office/drawing/2014/main" id="{F5E63181-0666-7500-91EB-27B3322AFC7D}"/>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136"/>
        <p:cNvGrpSpPr/>
        <p:nvPr/>
      </p:nvGrpSpPr>
      <p:grpSpPr>
        <a:xfrm>
          <a:off x="0" y="0"/>
          <a:ext cx="0" cy="0"/>
          <a:chOff x="0" y="0"/>
          <a:chExt cx="0" cy="0"/>
        </a:xfrm>
      </p:grpSpPr>
      <p:sp>
        <p:nvSpPr>
          <p:cNvPr id="137" name="Google Shape;137;p17"/>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38" name="Google Shape;138;p17"/>
          <p:cNvSpPr txBox="1">
            <a:spLocks noGrp="1"/>
          </p:cNvSpPr>
          <p:nvPr>
            <p:ph type="body" idx="1"/>
          </p:nvPr>
        </p:nvSpPr>
        <p:spPr>
          <a:xfrm>
            <a:off x="512875" y="2890075"/>
            <a:ext cx="8002500" cy="1836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39" name="Google Shape;139;p17"/>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40" name="Google Shape;140;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43" name="Google Shape;143;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10" name="Picture 9">
            <a:extLst>
              <a:ext uri="{FF2B5EF4-FFF2-40B4-BE49-F238E27FC236}">
                <a16:creationId xmlns:a16="http://schemas.microsoft.com/office/drawing/2014/main" id="{15553785-1F98-A194-125A-D03FDED4B71D}"/>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6" name="Google Shape;146;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0A1852"/>
                </a:solidFill>
                <a:latin typeface="Lato"/>
                <a:ea typeface="Lato"/>
                <a:cs typeface="Lato"/>
                <a:sym typeface="Lato"/>
              </a:rPr>
              <a:t>// </a:t>
            </a:r>
            <a:fld id="{00000000-1234-1234-1234-123412341234}" type="slidenum">
              <a:rPr lang="en" sz="900" b="1">
                <a:solidFill>
                  <a:srgbClr val="0A1852"/>
                </a:solidFill>
                <a:latin typeface="Lato"/>
                <a:ea typeface="Lato"/>
                <a:cs typeface="Lato"/>
                <a:sym typeface="Lato"/>
              </a:rPr>
              <a:t>‹#›</a:t>
            </a:fld>
            <a:endParaRPr sz="900" b="1">
              <a:solidFill>
                <a:srgbClr val="0A1852"/>
              </a:solidFill>
              <a:latin typeface="Lato"/>
              <a:ea typeface="Lato"/>
              <a:cs typeface="Lato"/>
              <a:sym typeface="Lato"/>
            </a:endParaRPr>
          </a:p>
        </p:txBody>
      </p:sp>
      <p:pic>
        <p:nvPicPr>
          <p:cNvPr id="5" name="Picture 4">
            <a:extLst>
              <a:ext uri="{FF2B5EF4-FFF2-40B4-BE49-F238E27FC236}">
                <a16:creationId xmlns:a16="http://schemas.microsoft.com/office/drawing/2014/main" id="{4AACC102-679F-1606-3171-24B3AA73BC01}"/>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9" name="Google Shape;149;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Lato"/>
                <a:ea typeface="Lato"/>
                <a:cs typeface="Lato"/>
                <a:sym typeface="Lato"/>
              </a:rPr>
              <a:t>// </a:t>
            </a:r>
            <a:fld id="{00000000-1234-1234-1234-123412341234}" type="slidenum">
              <a:rPr lang="en" sz="900" b="1">
                <a:solidFill>
                  <a:srgbClr val="FFFFFF"/>
                </a:solidFill>
                <a:latin typeface="Lato"/>
                <a:ea typeface="Lato"/>
                <a:cs typeface="Lato"/>
                <a:sym typeface="Lato"/>
              </a:rPr>
              <a:t>‹#›</a:t>
            </a:fld>
            <a:endParaRPr sz="900" b="1">
              <a:solidFill>
                <a:srgbClr val="FFFFFF"/>
              </a:solidFill>
              <a:latin typeface="Lato"/>
              <a:ea typeface="Lato"/>
              <a:cs typeface="Lato"/>
              <a:sym typeface="Lato"/>
            </a:endParaRPr>
          </a:p>
        </p:txBody>
      </p:sp>
      <p:pic>
        <p:nvPicPr>
          <p:cNvPr id="4" name="Picture 3">
            <a:extLst>
              <a:ext uri="{FF2B5EF4-FFF2-40B4-BE49-F238E27FC236}">
                <a16:creationId xmlns:a16="http://schemas.microsoft.com/office/drawing/2014/main" id="{51AE6376-034E-D1C1-B8B5-922D3504738B}"/>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152"/>
        <p:cNvGrpSpPr/>
        <p:nvPr/>
      </p:nvGrpSpPr>
      <p:grpSpPr>
        <a:xfrm>
          <a:off x="0" y="0"/>
          <a:ext cx="0" cy="0"/>
          <a:chOff x="0" y="0"/>
          <a:chExt cx="0" cy="0"/>
        </a:xfrm>
      </p:grpSpPr>
      <p:pic>
        <p:nvPicPr>
          <p:cNvPr id="2" name="Picture 1">
            <a:extLst>
              <a:ext uri="{FF2B5EF4-FFF2-40B4-BE49-F238E27FC236}">
                <a16:creationId xmlns:a16="http://schemas.microsoft.com/office/drawing/2014/main" id="{C5D70E2D-B786-B4A8-1521-625C2BB378D7}"/>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60" name="Google Shape;160;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63" name="Google Shape;163;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9" name="Picture 8">
            <a:extLst>
              <a:ext uri="{FF2B5EF4-FFF2-40B4-BE49-F238E27FC236}">
                <a16:creationId xmlns:a16="http://schemas.microsoft.com/office/drawing/2014/main" id="{4CCBFB21-C950-B158-3CF5-32418076E500}"/>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72"/>
        <p:cNvGrpSpPr/>
        <p:nvPr/>
      </p:nvGrpSpPr>
      <p:grpSpPr>
        <a:xfrm>
          <a:off x="0" y="0"/>
          <a:ext cx="0" cy="0"/>
          <a:chOff x="0" y="0"/>
          <a:chExt cx="0" cy="0"/>
        </a:xfrm>
      </p:grpSpPr>
      <p:sp>
        <p:nvSpPr>
          <p:cNvPr id="173" name="Google Shape;173;p2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pic>
        <p:nvPicPr>
          <p:cNvPr id="175" name="Google Shape;175;p26"/>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76" name="Google Shape;176;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79" name="Google Shape;17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180" name="Google Shape;180;p26"/>
          <p:cNvSpPr txBox="1">
            <a:spLocks noGrp="1"/>
          </p:cNvSpPr>
          <p:nvPr>
            <p:ph type="subTitle" idx="1"/>
          </p:nvPr>
        </p:nvSpPr>
        <p:spPr>
          <a:xfrm>
            <a:off x="503874" y="939925"/>
            <a:ext cx="36030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11" name="Picture 10">
            <a:extLst>
              <a:ext uri="{FF2B5EF4-FFF2-40B4-BE49-F238E27FC236}">
                <a16:creationId xmlns:a16="http://schemas.microsoft.com/office/drawing/2014/main" id="{870EDE05-363B-BE0D-1C1E-F2BA4B4C6A56}"/>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dpi="0" rotWithShape="1">
          <a:blip r:embed="rId2">
            <a:lum/>
          </a:blip>
          <a:srcRect/>
          <a:stretch>
            <a:fillRect l="-4000" r="-4000"/>
          </a:stretch>
        </a:blipFill>
        <a:effectLst/>
      </p:bgPr>
    </p:bg>
    <p:spTree>
      <p:nvGrpSpPr>
        <p:cNvPr id="1" name="Shape 14"/>
        <p:cNvGrpSpPr/>
        <p:nvPr/>
      </p:nvGrpSpPr>
      <p:grpSpPr>
        <a:xfrm>
          <a:off x="0" y="0"/>
          <a:ext cx="0" cy="0"/>
          <a:chOff x="0" y="0"/>
          <a:chExt cx="0" cy="0"/>
        </a:xfrm>
      </p:grpSpPr>
      <p:sp>
        <p:nvSpPr>
          <p:cNvPr id="17" name="Google Shape;17;p3"/>
          <p:cNvSpPr txBox="1">
            <a:spLocks noGrp="1"/>
          </p:cNvSpPr>
          <p:nvPr>
            <p:ph type="title"/>
          </p:nvPr>
        </p:nvSpPr>
        <p:spPr>
          <a:xfrm>
            <a:off x="338275" y="2602725"/>
            <a:ext cx="8649300" cy="827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b="1">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81"/>
        <p:cNvGrpSpPr/>
        <p:nvPr/>
      </p:nvGrpSpPr>
      <p:grpSpPr>
        <a:xfrm>
          <a:off x="0" y="0"/>
          <a:ext cx="0" cy="0"/>
          <a:chOff x="0" y="0"/>
          <a:chExt cx="0" cy="0"/>
        </a:xfrm>
      </p:grpSpPr>
      <p:sp>
        <p:nvSpPr>
          <p:cNvPr id="182" name="Google Shape;182;p2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pic>
        <p:nvPicPr>
          <p:cNvPr id="184" name="Google Shape;184;p27"/>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85" name="Google Shape;185;p2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88" name="Google Shape;188;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189" name="Google Shape;189;p27"/>
          <p:cNvSpPr txBox="1">
            <a:spLocks noGrp="1"/>
          </p:cNvSpPr>
          <p:nvPr>
            <p:ph type="subTitle" idx="1"/>
          </p:nvPr>
        </p:nvSpPr>
        <p:spPr>
          <a:xfrm>
            <a:off x="503873" y="939925"/>
            <a:ext cx="37650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11" name="Picture 10">
            <a:extLst>
              <a:ext uri="{FF2B5EF4-FFF2-40B4-BE49-F238E27FC236}">
                <a16:creationId xmlns:a16="http://schemas.microsoft.com/office/drawing/2014/main" id="{5793559D-7D45-B3AF-C5F9-4B72417A7526}"/>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90"/>
        <p:cNvGrpSpPr/>
        <p:nvPr/>
      </p:nvGrpSpPr>
      <p:grpSpPr>
        <a:xfrm>
          <a:off x="0" y="0"/>
          <a:ext cx="0" cy="0"/>
          <a:chOff x="0" y="0"/>
          <a:chExt cx="0" cy="0"/>
        </a:xfrm>
      </p:grpSpPr>
      <p:sp>
        <p:nvSpPr>
          <p:cNvPr id="191" name="Google Shape;191;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8"/>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pic>
        <p:nvPicPr>
          <p:cNvPr id="193" name="Google Shape;193;p28"/>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94" name="Google Shape;194;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97" name="Google Shape;197;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198" name="Google Shape;198;p28"/>
          <p:cNvSpPr txBox="1">
            <a:spLocks noGrp="1"/>
          </p:cNvSpPr>
          <p:nvPr>
            <p:ph type="subTitle" idx="1"/>
          </p:nvPr>
        </p:nvSpPr>
        <p:spPr>
          <a:xfrm>
            <a:off x="503874" y="939925"/>
            <a:ext cx="34821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11" name="Picture 10">
            <a:extLst>
              <a:ext uri="{FF2B5EF4-FFF2-40B4-BE49-F238E27FC236}">
                <a16:creationId xmlns:a16="http://schemas.microsoft.com/office/drawing/2014/main" id="{82A6065E-EF52-C84F-4C48-D5BF9A8B5302}"/>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217"/>
        <p:cNvGrpSpPr/>
        <p:nvPr/>
      </p:nvGrpSpPr>
      <p:grpSpPr>
        <a:xfrm>
          <a:off x="0" y="0"/>
          <a:ext cx="0" cy="0"/>
          <a:chOff x="0" y="0"/>
          <a:chExt cx="0" cy="0"/>
        </a:xfrm>
      </p:grpSpPr>
      <p:pic>
        <p:nvPicPr>
          <p:cNvPr id="218" name="Google Shape;218;p31"/>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219" name="Google Shape;219;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222" name="Google Shape;222;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223" name="Google Shape;223;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rgbClr val="FFFFFF"/>
                </a:solidFill>
                <a:latin typeface="Lato"/>
                <a:ea typeface="Lato"/>
                <a:cs typeface="Lato"/>
                <a:sym typeface="Lato"/>
              </a:defRPr>
            </a:lvl1pPr>
            <a:lvl2pPr lvl="1" rtl="0">
              <a:spcBef>
                <a:spcPts val="0"/>
              </a:spcBef>
              <a:spcAft>
                <a:spcPts val="0"/>
              </a:spcAft>
              <a:buNone/>
              <a:defRPr>
                <a:solidFill>
                  <a:srgbClr val="FFFFFF"/>
                </a:solidFill>
                <a:latin typeface="Lato"/>
                <a:ea typeface="Lato"/>
                <a:cs typeface="Lato"/>
                <a:sym typeface="Lato"/>
              </a:defRPr>
            </a:lvl2pPr>
            <a:lvl3pPr lvl="2" rtl="0">
              <a:spcBef>
                <a:spcPts val="0"/>
              </a:spcBef>
              <a:spcAft>
                <a:spcPts val="0"/>
              </a:spcAft>
              <a:buNone/>
              <a:defRPr>
                <a:solidFill>
                  <a:srgbClr val="FFFFFF"/>
                </a:solidFill>
                <a:latin typeface="Lato"/>
                <a:ea typeface="Lato"/>
                <a:cs typeface="Lato"/>
                <a:sym typeface="Lato"/>
              </a:defRPr>
            </a:lvl3pPr>
            <a:lvl4pPr lvl="3" rtl="0">
              <a:spcBef>
                <a:spcPts val="0"/>
              </a:spcBef>
              <a:spcAft>
                <a:spcPts val="0"/>
              </a:spcAft>
              <a:buNone/>
              <a:defRPr>
                <a:solidFill>
                  <a:srgbClr val="FFFFFF"/>
                </a:solidFill>
                <a:latin typeface="Lato"/>
                <a:ea typeface="Lato"/>
                <a:cs typeface="Lato"/>
                <a:sym typeface="Lato"/>
              </a:defRPr>
            </a:lvl4pPr>
            <a:lvl5pPr lvl="4" rtl="0">
              <a:spcBef>
                <a:spcPts val="0"/>
              </a:spcBef>
              <a:spcAft>
                <a:spcPts val="0"/>
              </a:spcAft>
              <a:buNone/>
              <a:defRPr>
                <a:solidFill>
                  <a:srgbClr val="FFFFFF"/>
                </a:solidFill>
                <a:latin typeface="Lato"/>
                <a:ea typeface="Lato"/>
                <a:cs typeface="Lato"/>
                <a:sym typeface="Lato"/>
              </a:defRPr>
            </a:lvl5pPr>
            <a:lvl6pPr lvl="5" rtl="0">
              <a:spcBef>
                <a:spcPts val="0"/>
              </a:spcBef>
              <a:spcAft>
                <a:spcPts val="0"/>
              </a:spcAft>
              <a:buNone/>
              <a:defRPr>
                <a:solidFill>
                  <a:srgbClr val="FFFFFF"/>
                </a:solidFill>
                <a:latin typeface="Lato"/>
                <a:ea typeface="Lato"/>
                <a:cs typeface="Lato"/>
                <a:sym typeface="Lato"/>
              </a:defRPr>
            </a:lvl6pPr>
            <a:lvl7pPr lvl="6" rtl="0">
              <a:spcBef>
                <a:spcPts val="0"/>
              </a:spcBef>
              <a:spcAft>
                <a:spcPts val="0"/>
              </a:spcAft>
              <a:buNone/>
              <a:defRPr>
                <a:solidFill>
                  <a:srgbClr val="FFFFFF"/>
                </a:solidFill>
                <a:latin typeface="Lato"/>
                <a:ea typeface="Lato"/>
                <a:cs typeface="Lato"/>
                <a:sym typeface="Lato"/>
              </a:defRPr>
            </a:lvl7pPr>
            <a:lvl8pPr lvl="7" rtl="0">
              <a:spcBef>
                <a:spcPts val="0"/>
              </a:spcBef>
              <a:spcAft>
                <a:spcPts val="0"/>
              </a:spcAft>
              <a:buNone/>
              <a:defRPr>
                <a:solidFill>
                  <a:srgbClr val="FFFFFF"/>
                </a:solidFill>
                <a:latin typeface="Lato"/>
                <a:ea typeface="Lato"/>
                <a:cs typeface="Lato"/>
                <a:sym typeface="Lato"/>
              </a:defRPr>
            </a:lvl8pPr>
            <a:lvl9pPr lvl="8" rtl="0">
              <a:spcBef>
                <a:spcPts val="0"/>
              </a:spcBef>
              <a:spcAft>
                <a:spcPts val="0"/>
              </a:spcAft>
              <a:buNone/>
              <a:defRPr>
                <a:solidFill>
                  <a:srgbClr val="FFFFFF"/>
                </a:solidFill>
                <a:latin typeface="Lato"/>
                <a:ea typeface="Lato"/>
                <a:cs typeface="Lato"/>
                <a:sym typeface="Lato"/>
              </a:defRPr>
            </a:lvl9pPr>
          </a:lstStyle>
          <a:p>
            <a:endParaRPr/>
          </a:p>
        </p:txBody>
      </p:sp>
      <p:sp>
        <p:nvSpPr>
          <p:cNvPr id="225" name="Google Shape;225;p31"/>
          <p:cNvSpPr txBox="1">
            <a:spLocks noGrp="1"/>
          </p:cNvSpPr>
          <p:nvPr>
            <p:ph type="subTitle" idx="1"/>
          </p:nvPr>
        </p:nvSpPr>
        <p:spPr>
          <a:xfrm>
            <a:off x="503874" y="939925"/>
            <a:ext cx="35829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pic>
        <p:nvPicPr>
          <p:cNvPr id="11" name="Picture 10">
            <a:extLst>
              <a:ext uri="{FF2B5EF4-FFF2-40B4-BE49-F238E27FC236}">
                <a16:creationId xmlns:a16="http://schemas.microsoft.com/office/drawing/2014/main" id="{F8447BED-AA7B-59F6-1474-0675C04B7C48}"/>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6"/>
        <p:cNvGrpSpPr/>
        <p:nvPr/>
      </p:nvGrpSpPr>
      <p:grpSpPr>
        <a:xfrm>
          <a:off x="0" y="0"/>
          <a:ext cx="0" cy="0"/>
          <a:chOff x="0" y="0"/>
          <a:chExt cx="0" cy="0"/>
        </a:xfrm>
      </p:grpSpPr>
      <p:sp>
        <p:nvSpPr>
          <p:cNvPr id="237" name="Google Shape;237;p3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238" name="Google Shape;238;p33"/>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239" name="Google Shape;239;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242" name="Google Shape;242;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9" name="Picture 8">
            <a:extLst>
              <a:ext uri="{FF2B5EF4-FFF2-40B4-BE49-F238E27FC236}">
                <a16:creationId xmlns:a16="http://schemas.microsoft.com/office/drawing/2014/main" id="{1E1A82F3-B04F-8F8F-BC38-C11244766BDF}"/>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243"/>
        <p:cNvGrpSpPr/>
        <p:nvPr/>
      </p:nvGrpSpPr>
      <p:grpSpPr>
        <a:xfrm>
          <a:off x="0" y="0"/>
          <a:ext cx="0" cy="0"/>
          <a:chOff x="0" y="0"/>
          <a:chExt cx="0" cy="0"/>
        </a:xfrm>
      </p:grpSpPr>
      <p:pic>
        <p:nvPicPr>
          <p:cNvPr id="244" name="Google Shape;244;p34"/>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245" name="Google Shape;245;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248" name="Google Shape;248;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8" name="Picture 7">
            <a:extLst>
              <a:ext uri="{FF2B5EF4-FFF2-40B4-BE49-F238E27FC236}">
                <a16:creationId xmlns:a16="http://schemas.microsoft.com/office/drawing/2014/main" id="{204F397E-E573-8B71-E531-4AFAA85B3517}"/>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249"/>
        <p:cNvGrpSpPr/>
        <p:nvPr/>
      </p:nvGrpSpPr>
      <p:grpSpPr>
        <a:xfrm>
          <a:off x="0" y="0"/>
          <a:ext cx="0" cy="0"/>
          <a:chOff x="0" y="0"/>
          <a:chExt cx="0" cy="0"/>
        </a:xfrm>
      </p:grpSpPr>
      <p:sp>
        <p:nvSpPr>
          <p:cNvPr id="250" name="Google Shape;250;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Lato"/>
                <a:ea typeface="Lato"/>
                <a:cs typeface="Lato"/>
                <a:sym typeface="Lato"/>
              </a:rPr>
              <a:t>// </a:t>
            </a:r>
            <a:fld id="{00000000-1234-1234-1234-123412341234}" type="slidenum">
              <a:rPr lang="en" sz="900" b="1">
                <a:solidFill>
                  <a:srgbClr val="FFFFFF"/>
                </a:solidFill>
                <a:latin typeface="Lato"/>
                <a:ea typeface="Lato"/>
                <a:cs typeface="Lato"/>
                <a:sym typeface="Lato"/>
              </a:rPr>
              <a:t>‹#›</a:t>
            </a:fld>
            <a:endParaRPr sz="900" b="1">
              <a:solidFill>
                <a:srgbClr val="FFFFFF"/>
              </a:solidFill>
              <a:latin typeface="Lato"/>
              <a:ea typeface="Lato"/>
              <a:cs typeface="Lato"/>
              <a:sym typeface="Lato"/>
            </a:endParaRPr>
          </a:p>
        </p:txBody>
      </p:sp>
      <p:pic>
        <p:nvPicPr>
          <p:cNvPr id="3" name="Picture 2">
            <a:extLst>
              <a:ext uri="{FF2B5EF4-FFF2-40B4-BE49-F238E27FC236}">
                <a16:creationId xmlns:a16="http://schemas.microsoft.com/office/drawing/2014/main" id="{D503283C-5A65-0573-229E-94E74CF81B8C}"/>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251"/>
        <p:cNvGrpSpPr/>
        <p:nvPr/>
      </p:nvGrpSpPr>
      <p:grpSpPr>
        <a:xfrm>
          <a:off x="0" y="0"/>
          <a:ext cx="0" cy="0"/>
          <a:chOff x="0" y="0"/>
          <a:chExt cx="0" cy="0"/>
        </a:xfrm>
      </p:grpSpPr>
      <p:sp>
        <p:nvSpPr>
          <p:cNvPr id="252" name="Google Shape;252;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Lato"/>
                <a:ea typeface="Lato"/>
                <a:cs typeface="Lato"/>
                <a:sym typeface="Lato"/>
              </a:rPr>
              <a:t>// </a:t>
            </a:r>
            <a:fld id="{00000000-1234-1234-1234-123412341234}" type="slidenum">
              <a:rPr lang="en" sz="900" b="1">
                <a:solidFill>
                  <a:srgbClr val="FFFFFF"/>
                </a:solidFill>
                <a:latin typeface="Lato"/>
                <a:ea typeface="Lato"/>
                <a:cs typeface="Lato"/>
                <a:sym typeface="Lato"/>
              </a:rPr>
              <a:t>‹#›</a:t>
            </a:fld>
            <a:endParaRPr sz="900" b="1">
              <a:solidFill>
                <a:srgbClr val="FFFFFF"/>
              </a:solidFill>
              <a:latin typeface="Lato"/>
              <a:ea typeface="Lato"/>
              <a:cs typeface="Lato"/>
              <a:sym typeface="Lato"/>
            </a:endParaRPr>
          </a:p>
        </p:txBody>
      </p:sp>
      <p:pic>
        <p:nvPicPr>
          <p:cNvPr id="3" name="Picture 2">
            <a:extLst>
              <a:ext uri="{FF2B5EF4-FFF2-40B4-BE49-F238E27FC236}">
                <a16:creationId xmlns:a16="http://schemas.microsoft.com/office/drawing/2014/main" id="{3563C92E-662C-EA1F-80AA-5706D3CDB02F}"/>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253"/>
        <p:cNvGrpSpPr/>
        <p:nvPr/>
      </p:nvGrpSpPr>
      <p:grpSpPr>
        <a:xfrm>
          <a:off x="0" y="0"/>
          <a:ext cx="0" cy="0"/>
          <a:chOff x="0" y="0"/>
          <a:chExt cx="0" cy="0"/>
        </a:xfrm>
      </p:grpSpPr>
      <p:sp>
        <p:nvSpPr>
          <p:cNvPr id="254" name="Google Shape;254;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141414"/>
                </a:solidFill>
                <a:latin typeface="Lato"/>
                <a:ea typeface="Lato"/>
                <a:cs typeface="Lato"/>
                <a:sym typeface="Lato"/>
              </a:rPr>
              <a:t>// </a:t>
            </a:r>
            <a:fld id="{00000000-1234-1234-1234-123412341234}" type="slidenum">
              <a:rPr lang="en" sz="900" b="1">
                <a:solidFill>
                  <a:srgbClr val="141414"/>
                </a:solidFill>
                <a:latin typeface="Lato"/>
                <a:ea typeface="Lato"/>
                <a:cs typeface="Lato"/>
                <a:sym typeface="Lato"/>
              </a:rPr>
              <a:t>‹#›</a:t>
            </a:fld>
            <a:endParaRPr sz="900" b="1">
              <a:solidFill>
                <a:srgbClr val="141414"/>
              </a:solidFill>
              <a:latin typeface="Lato"/>
              <a:ea typeface="Lato"/>
              <a:cs typeface="Lato"/>
              <a:sym typeface="Lato"/>
            </a:endParaRPr>
          </a:p>
        </p:txBody>
      </p:sp>
      <p:pic>
        <p:nvPicPr>
          <p:cNvPr id="3" name="Picture 2">
            <a:extLst>
              <a:ext uri="{FF2B5EF4-FFF2-40B4-BE49-F238E27FC236}">
                <a16:creationId xmlns:a16="http://schemas.microsoft.com/office/drawing/2014/main" id="{2EA7D9CE-94CB-F940-A609-89433E7029ED}"/>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255"/>
        <p:cNvGrpSpPr/>
        <p:nvPr/>
      </p:nvGrpSpPr>
      <p:grpSpPr>
        <a:xfrm>
          <a:off x="0" y="0"/>
          <a:ext cx="0" cy="0"/>
          <a:chOff x="0" y="0"/>
          <a:chExt cx="0" cy="0"/>
        </a:xfrm>
      </p:grpSpPr>
      <p:sp>
        <p:nvSpPr>
          <p:cNvPr id="256" name="Google Shape;256;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Lato"/>
                <a:ea typeface="Lato"/>
                <a:cs typeface="Lato"/>
                <a:sym typeface="Lato"/>
              </a:rPr>
              <a:t>// </a:t>
            </a:r>
            <a:fld id="{00000000-1234-1234-1234-123412341234}" type="slidenum">
              <a:rPr lang="en" sz="900" b="1">
                <a:solidFill>
                  <a:srgbClr val="FFFFFF"/>
                </a:solidFill>
                <a:latin typeface="Lato"/>
                <a:ea typeface="Lato"/>
                <a:cs typeface="Lato"/>
                <a:sym typeface="Lato"/>
              </a:rPr>
              <a:t>‹#›</a:t>
            </a:fld>
            <a:endParaRPr sz="900" b="1">
              <a:solidFill>
                <a:srgbClr val="FFFFFF"/>
              </a:solidFill>
              <a:latin typeface="Lato"/>
              <a:ea typeface="Lato"/>
              <a:cs typeface="Lato"/>
              <a:sym typeface="Lato"/>
            </a:endParaRPr>
          </a:p>
        </p:txBody>
      </p:sp>
      <p:pic>
        <p:nvPicPr>
          <p:cNvPr id="3" name="Picture 2">
            <a:extLst>
              <a:ext uri="{FF2B5EF4-FFF2-40B4-BE49-F238E27FC236}">
                <a16:creationId xmlns:a16="http://schemas.microsoft.com/office/drawing/2014/main" id="{33BB0B29-3B33-ACA3-A08A-7B11560043C9}"/>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257"/>
        <p:cNvGrpSpPr/>
        <p:nvPr/>
      </p:nvGrpSpPr>
      <p:grpSpPr>
        <a:xfrm>
          <a:off x="0" y="0"/>
          <a:ext cx="0" cy="0"/>
          <a:chOff x="0" y="0"/>
          <a:chExt cx="0" cy="0"/>
        </a:xfrm>
      </p:grpSpPr>
      <p:sp>
        <p:nvSpPr>
          <p:cNvPr id="258" name="Google Shape;258;p3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141414"/>
                </a:solidFill>
                <a:latin typeface="Lato"/>
                <a:ea typeface="Lato"/>
                <a:cs typeface="Lato"/>
                <a:sym typeface="Lato"/>
              </a:rPr>
              <a:t>// </a:t>
            </a:r>
            <a:fld id="{00000000-1234-1234-1234-123412341234}" type="slidenum">
              <a:rPr lang="en" sz="900" b="1">
                <a:solidFill>
                  <a:srgbClr val="141414"/>
                </a:solidFill>
                <a:latin typeface="Lato"/>
                <a:ea typeface="Lato"/>
                <a:cs typeface="Lato"/>
                <a:sym typeface="Lato"/>
              </a:rPr>
              <a:t>‹#›</a:t>
            </a:fld>
            <a:endParaRPr sz="900" b="1">
              <a:solidFill>
                <a:srgbClr val="141414"/>
              </a:solidFill>
              <a:latin typeface="Lato"/>
              <a:ea typeface="Lato"/>
              <a:cs typeface="Lato"/>
              <a:sym typeface="Lato"/>
            </a:endParaRPr>
          </a:p>
        </p:txBody>
      </p:sp>
      <p:pic>
        <p:nvPicPr>
          <p:cNvPr id="3" name="Picture 2">
            <a:extLst>
              <a:ext uri="{FF2B5EF4-FFF2-40B4-BE49-F238E27FC236}">
                <a16:creationId xmlns:a16="http://schemas.microsoft.com/office/drawing/2014/main" id="{66C6C8D4-1764-3E4C-5DC4-9487F863073B}"/>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dpi="0" rotWithShape="1">
          <a:blip r:embed="rId2">
            <a:lum/>
          </a:blip>
          <a:srcRect/>
          <a:stretch>
            <a:fillRect l="-4000" r="-4000"/>
          </a:stretch>
        </a:blipFill>
        <a:effectLst/>
      </p:bgPr>
    </p:bg>
    <p:spTree>
      <p:nvGrpSpPr>
        <p:cNvPr id="1" name="Shape 18"/>
        <p:cNvGrpSpPr/>
        <p:nvPr/>
      </p:nvGrpSpPr>
      <p:grpSpPr>
        <a:xfrm>
          <a:off x="0" y="0"/>
          <a:ext cx="0" cy="0"/>
          <a:chOff x="0" y="0"/>
          <a:chExt cx="0" cy="0"/>
        </a:xfrm>
      </p:grpSpPr>
      <p:sp>
        <p:nvSpPr>
          <p:cNvPr id="21" name="Google Shape;21;p4"/>
          <p:cNvSpPr txBox="1">
            <a:spLocks noGrp="1"/>
          </p:cNvSpPr>
          <p:nvPr>
            <p:ph type="title"/>
          </p:nvPr>
        </p:nvSpPr>
        <p:spPr>
          <a:xfrm>
            <a:off x="338275" y="2602725"/>
            <a:ext cx="8649300" cy="827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b="1">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 name="Google Shape;22;p4"/>
          <p:cNvSpPr txBox="1">
            <a:spLocks noGrp="1"/>
          </p:cNvSpPr>
          <p:nvPr>
            <p:ph type="subTitle" idx="1"/>
          </p:nvPr>
        </p:nvSpPr>
        <p:spPr>
          <a:xfrm>
            <a:off x="349777" y="3284025"/>
            <a:ext cx="4559100" cy="377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dpi="0" rotWithShape="1">
          <a:blip r:embed="rId2">
            <a:lum/>
          </a:blip>
          <a:srcRect/>
          <a:stretch>
            <a:fillRect l="-4000" r="-4000"/>
          </a:stretch>
        </a:blipFill>
        <a:effectLst/>
      </p:bgPr>
    </p:bg>
    <p:spTree>
      <p:nvGrpSpPr>
        <p:cNvPr id="1" name="Shape 23"/>
        <p:cNvGrpSpPr/>
        <p:nvPr/>
      </p:nvGrpSpPr>
      <p:grpSpPr>
        <a:xfrm>
          <a:off x="0" y="0"/>
          <a:ext cx="0" cy="0"/>
          <a:chOff x="0" y="0"/>
          <a:chExt cx="0" cy="0"/>
        </a:xfrm>
      </p:grpSpPr>
      <p:pic>
        <p:nvPicPr>
          <p:cNvPr id="3" name="Graphic 2">
            <a:extLst>
              <a:ext uri="{FF2B5EF4-FFF2-40B4-BE49-F238E27FC236}">
                <a16:creationId xmlns:a16="http://schemas.microsoft.com/office/drawing/2014/main" id="{B949BE38-0F66-E189-13F4-4F9C1D00FD2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19500" y="2095500"/>
            <a:ext cx="1905000" cy="47625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30"/>
        <p:cNvGrpSpPr/>
        <p:nvPr/>
      </p:nvGrpSpPr>
      <p:grpSpPr>
        <a:xfrm>
          <a:off x="0" y="0"/>
          <a:ext cx="0" cy="0"/>
          <a:chOff x="0" y="0"/>
          <a:chExt cx="0" cy="0"/>
        </a:xfrm>
      </p:grpSpPr>
      <p:sp>
        <p:nvSpPr>
          <p:cNvPr id="32" name="Google Shape;32;p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35" name="Google Shape;35;p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36" name="Google Shape;36;p7"/>
          <p:cNvSpPr txBox="1">
            <a:spLocks noGrp="1"/>
          </p:cNvSpPr>
          <p:nvPr>
            <p:ph type="title"/>
          </p:nvPr>
        </p:nvSpPr>
        <p:spPr>
          <a:xfrm>
            <a:off x="3720884" y="229550"/>
            <a:ext cx="5283600" cy="576000"/>
          </a:xfrm>
          <a:prstGeom prst="rect">
            <a:avLst/>
          </a:prstGeom>
        </p:spPr>
        <p:txBody>
          <a:bodyPr spcFirstLastPara="1" wrap="square" lIns="91425" tIns="91425" rIns="91425" bIns="91425" anchor="t" anchorCtr="0">
            <a:noAutofit/>
          </a:bodyPr>
          <a:lstStyle>
            <a:lvl1pPr lvl="0">
              <a:spcBef>
                <a:spcPts val="0"/>
              </a:spcBef>
              <a:spcAft>
                <a:spcPts val="0"/>
              </a:spcAft>
              <a:buNone/>
              <a:defRPr sz="3000" b="1">
                <a:latin typeface="Lato"/>
                <a:ea typeface="Lato"/>
                <a:cs typeface="Lato"/>
                <a:sym typeface="Lato"/>
              </a:defRPr>
            </a:lvl1pPr>
            <a:lvl2pPr lvl="1">
              <a:spcBef>
                <a:spcPts val="0"/>
              </a:spcBef>
              <a:spcAft>
                <a:spcPts val="0"/>
              </a:spcAft>
              <a:buNone/>
              <a:defRPr>
                <a:latin typeface="Lato"/>
                <a:ea typeface="Lato"/>
                <a:cs typeface="Lato"/>
                <a:sym typeface="Lato"/>
              </a:defRPr>
            </a:lvl2pPr>
            <a:lvl3pPr lvl="2">
              <a:spcBef>
                <a:spcPts val="0"/>
              </a:spcBef>
              <a:spcAft>
                <a:spcPts val="0"/>
              </a:spcAft>
              <a:buNone/>
              <a:defRPr>
                <a:latin typeface="Lato"/>
                <a:ea typeface="Lato"/>
                <a:cs typeface="Lato"/>
                <a:sym typeface="Lato"/>
              </a:defRPr>
            </a:lvl3pPr>
            <a:lvl4pPr lvl="3">
              <a:spcBef>
                <a:spcPts val="0"/>
              </a:spcBef>
              <a:spcAft>
                <a:spcPts val="0"/>
              </a:spcAft>
              <a:buNone/>
              <a:defRPr>
                <a:latin typeface="Lato"/>
                <a:ea typeface="Lato"/>
                <a:cs typeface="Lato"/>
                <a:sym typeface="Lato"/>
              </a:defRPr>
            </a:lvl4pPr>
            <a:lvl5pPr lvl="4">
              <a:spcBef>
                <a:spcPts val="0"/>
              </a:spcBef>
              <a:spcAft>
                <a:spcPts val="0"/>
              </a:spcAft>
              <a:buNone/>
              <a:defRPr>
                <a:latin typeface="Lato"/>
                <a:ea typeface="Lato"/>
                <a:cs typeface="Lato"/>
                <a:sym typeface="Lato"/>
              </a:defRPr>
            </a:lvl5pPr>
            <a:lvl6pPr lvl="5">
              <a:spcBef>
                <a:spcPts val="0"/>
              </a:spcBef>
              <a:spcAft>
                <a:spcPts val="0"/>
              </a:spcAft>
              <a:buNone/>
              <a:defRPr>
                <a:latin typeface="Lato"/>
                <a:ea typeface="Lato"/>
                <a:cs typeface="Lato"/>
                <a:sym typeface="Lato"/>
              </a:defRPr>
            </a:lvl6pPr>
            <a:lvl7pPr lvl="6">
              <a:spcBef>
                <a:spcPts val="0"/>
              </a:spcBef>
              <a:spcAft>
                <a:spcPts val="0"/>
              </a:spcAft>
              <a:buNone/>
              <a:defRPr>
                <a:latin typeface="Lato"/>
                <a:ea typeface="Lato"/>
                <a:cs typeface="Lato"/>
                <a:sym typeface="Lato"/>
              </a:defRPr>
            </a:lvl7pPr>
            <a:lvl8pPr lvl="7">
              <a:spcBef>
                <a:spcPts val="0"/>
              </a:spcBef>
              <a:spcAft>
                <a:spcPts val="0"/>
              </a:spcAft>
              <a:buNone/>
              <a:defRPr>
                <a:latin typeface="Lato"/>
                <a:ea typeface="Lato"/>
                <a:cs typeface="Lato"/>
                <a:sym typeface="Lato"/>
              </a:defRPr>
            </a:lvl8pPr>
            <a:lvl9pPr lvl="8">
              <a:spcBef>
                <a:spcPts val="0"/>
              </a:spcBef>
              <a:spcAft>
                <a:spcPts val="0"/>
              </a:spcAft>
              <a:buNone/>
              <a:defRPr>
                <a:latin typeface="Lato"/>
                <a:ea typeface="Lato"/>
                <a:cs typeface="Lato"/>
                <a:sym typeface="Lato"/>
              </a:defRPr>
            </a:lvl9pPr>
          </a:lstStyle>
          <a:p>
            <a:endParaRPr/>
          </a:p>
        </p:txBody>
      </p:sp>
      <p:sp>
        <p:nvSpPr>
          <p:cNvPr id="37" name="Google Shape;37;p7"/>
          <p:cNvSpPr txBox="1">
            <a:spLocks noGrp="1"/>
          </p:cNvSpPr>
          <p:nvPr>
            <p:ph type="subTitle" idx="1"/>
          </p:nvPr>
        </p:nvSpPr>
        <p:spPr>
          <a:xfrm>
            <a:off x="3730147" y="787525"/>
            <a:ext cx="4151100" cy="3507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1F1F50"/>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8" name="Google Shape;38;p7"/>
          <p:cNvSpPr txBox="1">
            <a:spLocks noGrp="1"/>
          </p:cNvSpPr>
          <p:nvPr>
            <p:ph type="body" idx="2"/>
          </p:nvPr>
        </p:nvSpPr>
        <p:spPr>
          <a:xfrm>
            <a:off x="3739151" y="1303850"/>
            <a:ext cx="5161500" cy="3394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pic>
        <p:nvPicPr>
          <p:cNvPr id="6" name="Picture 5">
            <a:extLst>
              <a:ext uri="{FF2B5EF4-FFF2-40B4-BE49-F238E27FC236}">
                <a16:creationId xmlns:a16="http://schemas.microsoft.com/office/drawing/2014/main" id="{CCFA87BE-CD02-01B1-A3FC-8F2ECAE1E9FE}"/>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39"/>
        <p:cNvGrpSpPr/>
        <p:nvPr/>
      </p:nvGrpSpPr>
      <p:grpSpPr>
        <a:xfrm>
          <a:off x="0" y="0"/>
          <a:ext cx="0" cy="0"/>
          <a:chOff x="0" y="0"/>
          <a:chExt cx="0" cy="0"/>
        </a:xfrm>
      </p:grpSpPr>
      <p:sp>
        <p:nvSpPr>
          <p:cNvPr id="41" name="Google Shape;41;p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44" name="Google Shape;44;p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45" name="Google Shape;45;p8"/>
          <p:cNvSpPr txBox="1">
            <a:spLocks noGrp="1"/>
          </p:cNvSpPr>
          <p:nvPr>
            <p:ph type="title"/>
          </p:nvPr>
        </p:nvSpPr>
        <p:spPr>
          <a:xfrm>
            <a:off x="494625" y="229550"/>
            <a:ext cx="4900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46" name="Google Shape;46;p8"/>
          <p:cNvSpPr txBox="1">
            <a:spLocks noGrp="1"/>
          </p:cNvSpPr>
          <p:nvPr>
            <p:ph type="subTitle" idx="1"/>
          </p:nvPr>
        </p:nvSpPr>
        <p:spPr>
          <a:xfrm>
            <a:off x="503875" y="787525"/>
            <a:ext cx="48912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7" name="Google Shape;47;p8"/>
          <p:cNvSpPr txBox="1">
            <a:spLocks noGrp="1"/>
          </p:cNvSpPr>
          <p:nvPr>
            <p:ph type="body" idx="2"/>
          </p:nvPr>
        </p:nvSpPr>
        <p:spPr>
          <a:xfrm>
            <a:off x="512875" y="1456250"/>
            <a:ext cx="4831800" cy="3394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1" name="Picture 10">
            <a:extLst>
              <a:ext uri="{FF2B5EF4-FFF2-40B4-BE49-F238E27FC236}">
                <a16:creationId xmlns:a16="http://schemas.microsoft.com/office/drawing/2014/main" id="{DE353ACA-A0A4-41F5-B883-A1AA66548558}"/>
              </a:ext>
            </a:extLst>
          </p:cNvPr>
          <p:cNvPicPr>
            <a:picLocks noChangeAspect="1"/>
          </p:cNvPicPr>
          <p:nvPr userDrawn="1"/>
        </p:nvPicPr>
        <p:blipFill>
          <a:blip r:embed="rId2"/>
          <a:stretch>
            <a:fillRect/>
          </a:stretch>
        </p:blipFill>
        <p:spPr>
          <a:xfrm>
            <a:off x="756" y="4949090"/>
            <a:ext cx="9143244" cy="201151"/>
          </a:xfrm>
          <a:prstGeom prst="rect">
            <a:avLst/>
          </a:prstGeom>
        </p:spPr>
      </p:pic>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50" name="Google Shape;50;p9"/>
          <p:cNvSpPr txBox="1">
            <a:spLocks noGrp="1"/>
          </p:cNvSpPr>
          <p:nvPr>
            <p:ph type="subTitle" idx="1"/>
          </p:nvPr>
        </p:nvSpPr>
        <p:spPr>
          <a:xfrm>
            <a:off x="491800" y="1128750"/>
            <a:ext cx="35532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51" name="Google Shape;51;p9"/>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52" name="Google Shape;52;p9"/>
          <p:cNvSpPr txBox="1">
            <a:spLocks noGrp="1"/>
          </p:cNvSpPr>
          <p:nvPr>
            <p:ph type="body" idx="2"/>
          </p:nvPr>
        </p:nvSpPr>
        <p:spPr>
          <a:xfrm>
            <a:off x="497525" y="1679525"/>
            <a:ext cx="3714000" cy="3041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3" name="Google Shape;53;p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56" name="Google Shape;56;p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57" name="Google Shape;57;p9"/>
          <p:cNvSpPr txBox="1">
            <a:spLocks noGrp="1"/>
          </p:cNvSpPr>
          <p:nvPr>
            <p:ph type="subTitle" idx="3"/>
          </p:nvPr>
        </p:nvSpPr>
        <p:spPr>
          <a:xfrm>
            <a:off x="4861650" y="1128750"/>
            <a:ext cx="35532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58" name="Google Shape;58;p9"/>
          <p:cNvSpPr txBox="1">
            <a:spLocks noGrp="1"/>
          </p:cNvSpPr>
          <p:nvPr>
            <p:ph type="body" idx="4"/>
          </p:nvPr>
        </p:nvSpPr>
        <p:spPr>
          <a:xfrm>
            <a:off x="4867375" y="1679525"/>
            <a:ext cx="3714000" cy="3041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3" name="Picture 12">
            <a:extLst>
              <a:ext uri="{FF2B5EF4-FFF2-40B4-BE49-F238E27FC236}">
                <a16:creationId xmlns:a16="http://schemas.microsoft.com/office/drawing/2014/main" id="{4C59D654-B481-B6A4-53E7-5719EBA92EED}"/>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61" name="Google Shape;61;p10"/>
          <p:cNvSpPr txBox="1">
            <a:spLocks noGrp="1"/>
          </p:cNvSpPr>
          <p:nvPr>
            <p:ph type="subTitle" idx="1"/>
          </p:nvPr>
        </p:nvSpPr>
        <p:spPr>
          <a:xfrm>
            <a:off x="491800" y="1128750"/>
            <a:ext cx="23967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62" name="Google Shape;62;p10"/>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63" name="Google Shape;63;p10"/>
          <p:cNvSpPr txBox="1">
            <a:spLocks noGrp="1"/>
          </p:cNvSpPr>
          <p:nvPr>
            <p:ph type="body" idx="2"/>
          </p:nvPr>
        </p:nvSpPr>
        <p:spPr>
          <a:xfrm>
            <a:off x="495225" y="1661725"/>
            <a:ext cx="2393700" cy="310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67" name="Google Shape;67;p1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68" name="Google Shape;68;p10"/>
          <p:cNvSpPr txBox="1">
            <a:spLocks noGrp="1"/>
          </p:cNvSpPr>
          <p:nvPr>
            <p:ph type="subTitle" idx="3"/>
          </p:nvPr>
        </p:nvSpPr>
        <p:spPr>
          <a:xfrm>
            <a:off x="6339775" y="1128750"/>
            <a:ext cx="23967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69" name="Google Shape;69;p10"/>
          <p:cNvSpPr txBox="1">
            <a:spLocks noGrp="1"/>
          </p:cNvSpPr>
          <p:nvPr>
            <p:ph type="body" idx="4"/>
          </p:nvPr>
        </p:nvSpPr>
        <p:spPr>
          <a:xfrm>
            <a:off x="6343200" y="1661725"/>
            <a:ext cx="2393700" cy="310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0" name="Google Shape;70;p10"/>
          <p:cNvSpPr txBox="1">
            <a:spLocks noGrp="1"/>
          </p:cNvSpPr>
          <p:nvPr>
            <p:ph type="subTitle" idx="5"/>
          </p:nvPr>
        </p:nvSpPr>
        <p:spPr>
          <a:xfrm>
            <a:off x="3417500" y="1128750"/>
            <a:ext cx="23967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71" name="Google Shape;71;p10"/>
          <p:cNvSpPr txBox="1">
            <a:spLocks noGrp="1"/>
          </p:cNvSpPr>
          <p:nvPr>
            <p:ph type="body" idx="6"/>
          </p:nvPr>
        </p:nvSpPr>
        <p:spPr>
          <a:xfrm>
            <a:off x="3420925" y="1661725"/>
            <a:ext cx="2393700" cy="310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5" name="Picture 14">
            <a:extLst>
              <a:ext uri="{FF2B5EF4-FFF2-40B4-BE49-F238E27FC236}">
                <a16:creationId xmlns:a16="http://schemas.microsoft.com/office/drawing/2014/main" id="{18A947DE-C363-6C78-F8B1-36E3FA8323BD}"/>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72"/>
        <p:cNvGrpSpPr/>
        <p:nvPr/>
      </p:nvGrpSpPr>
      <p:grpSpPr>
        <a:xfrm>
          <a:off x="0" y="0"/>
          <a:ext cx="0" cy="0"/>
          <a:chOff x="0" y="0"/>
          <a:chExt cx="0" cy="0"/>
        </a:xfrm>
      </p:grpSpPr>
      <p:sp>
        <p:nvSpPr>
          <p:cNvPr id="73" name="Google Shape;73;p11"/>
          <p:cNvSpPr txBox="1">
            <a:spLocks noGrp="1"/>
          </p:cNvSpPr>
          <p:nvPr>
            <p:ph type="subTitle" idx="1"/>
          </p:nvPr>
        </p:nvSpPr>
        <p:spPr>
          <a:xfrm>
            <a:off x="122175" y="2491891"/>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1">
                <a:solidFill>
                  <a:srgbClr val="0A1852"/>
                </a:solidFill>
              </a:defRPr>
            </a:lvl1pPr>
            <a:lvl2pPr lvl="1" rtl="0">
              <a:spcBef>
                <a:spcPts val="1600"/>
              </a:spcBef>
              <a:spcAft>
                <a:spcPts val="0"/>
              </a:spcAft>
              <a:buNone/>
              <a:defRPr sz="1600">
                <a:solidFill>
                  <a:srgbClr val="0A1852"/>
                </a:solidFill>
              </a:defRPr>
            </a:lvl2pPr>
            <a:lvl3pPr lvl="2" rtl="0">
              <a:spcBef>
                <a:spcPts val="1600"/>
              </a:spcBef>
              <a:spcAft>
                <a:spcPts val="0"/>
              </a:spcAft>
              <a:buNone/>
              <a:defRPr sz="1600">
                <a:solidFill>
                  <a:srgbClr val="0A1852"/>
                </a:solidFill>
              </a:defRPr>
            </a:lvl3pPr>
            <a:lvl4pPr lvl="3" rtl="0">
              <a:spcBef>
                <a:spcPts val="1600"/>
              </a:spcBef>
              <a:spcAft>
                <a:spcPts val="0"/>
              </a:spcAft>
              <a:buNone/>
              <a:defRPr sz="1600">
                <a:solidFill>
                  <a:srgbClr val="0A1852"/>
                </a:solidFill>
              </a:defRPr>
            </a:lvl4pPr>
            <a:lvl5pPr lvl="4" rtl="0">
              <a:spcBef>
                <a:spcPts val="1600"/>
              </a:spcBef>
              <a:spcAft>
                <a:spcPts val="0"/>
              </a:spcAft>
              <a:buNone/>
              <a:defRPr sz="1600">
                <a:solidFill>
                  <a:srgbClr val="0A1852"/>
                </a:solidFill>
              </a:defRPr>
            </a:lvl5pPr>
            <a:lvl6pPr lvl="5" rtl="0">
              <a:spcBef>
                <a:spcPts val="1600"/>
              </a:spcBef>
              <a:spcAft>
                <a:spcPts val="0"/>
              </a:spcAft>
              <a:buNone/>
              <a:defRPr sz="1600">
                <a:solidFill>
                  <a:srgbClr val="0A1852"/>
                </a:solidFill>
              </a:defRPr>
            </a:lvl6pPr>
            <a:lvl7pPr lvl="6" rtl="0">
              <a:spcBef>
                <a:spcPts val="1600"/>
              </a:spcBef>
              <a:spcAft>
                <a:spcPts val="0"/>
              </a:spcAft>
              <a:buNone/>
              <a:defRPr sz="1600">
                <a:solidFill>
                  <a:srgbClr val="0A1852"/>
                </a:solidFill>
              </a:defRPr>
            </a:lvl7pPr>
            <a:lvl8pPr lvl="7" rtl="0">
              <a:spcBef>
                <a:spcPts val="1600"/>
              </a:spcBef>
              <a:spcAft>
                <a:spcPts val="0"/>
              </a:spcAft>
              <a:buNone/>
              <a:defRPr sz="1600">
                <a:solidFill>
                  <a:srgbClr val="0A1852"/>
                </a:solidFill>
              </a:defRPr>
            </a:lvl8pPr>
            <a:lvl9pPr lvl="8" rtl="0">
              <a:spcBef>
                <a:spcPts val="1600"/>
              </a:spcBef>
              <a:spcAft>
                <a:spcPts val="1600"/>
              </a:spcAft>
              <a:buNone/>
              <a:defRPr sz="1600">
                <a:solidFill>
                  <a:srgbClr val="0A1852"/>
                </a:solidFill>
              </a:defRPr>
            </a:lvl9pPr>
          </a:lstStyle>
          <a:p>
            <a:endParaRPr/>
          </a:p>
        </p:txBody>
      </p:sp>
      <p:pic>
        <p:nvPicPr>
          <p:cNvPr id="74" name="Google Shape;74;p11"/>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75" name="Google Shape;75;p11"/>
          <p:cNvSpPr txBox="1">
            <a:spLocks noGrp="1"/>
          </p:cNvSpPr>
          <p:nvPr>
            <p:ph type="body" idx="2"/>
          </p:nvPr>
        </p:nvSpPr>
        <p:spPr>
          <a:xfrm>
            <a:off x="124300" y="2834552"/>
            <a:ext cx="2802900" cy="198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6" name="Google Shape;76;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79" name="Google Shape;79;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80" name="Google Shape;80;p11"/>
          <p:cNvSpPr txBox="1">
            <a:spLocks noGrp="1"/>
          </p:cNvSpPr>
          <p:nvPr>
            <p:ph type="subTitle" idx="3"/>
          </p:nvPr>
        </p:nvSpPr>
        <p:spPr>
          <a:xfrm>
            <a:off x="92100" y="2112316"/>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81" name="Google Shape;81;p11"/>
          <p:cNvSpPr txBox="1">
            <a:spLocks noGrp="1"/>
          </p:cNvSpPr>
          <p:nvPr>
            <p:ph type="subTitle" idx="4"/>
          </p:nvPr>
        </p:nvSpPr>
        <p:spPr>
          <a:xfrm>
            <a:off x="3169538" y="2491928"/>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1">
                <a:solidFill>
                  <a:srgbClr val="0A1852"/>
                </a:solidFill>
              </a:defRPr>
            </a:lvl1pPr>
            <a:lvl2pPr lvl="1" rtl="0">
              <a:spcBef>
                <a:spcPts val="1600"/>
              </a:spcBef>
              <a:spcAft>
                <a:spcPts val="0"/>
              </a:spcAft>
              <a:buNone/>
              <a:defRPr sz="1600">
                <a:solidFill>
                  <a:srgbClr val="0A1852"/>
                </a:solidFill>
              </a:defRPr>
            </a:lvl2pPr>
            <a:lvl3pPr lvl="2" rtl="0">
              <a:spcBef>
                <a:spcPts val="1600"/>
              </a:spcBef>
              <a:spcAft>
                <a:spcPts val="0"/>
              </a:spcAft>
              <a:buNone/>
              <a:defRPr sz="1600">
                <a:solidFill>
                  <a:srgbClr val="0A1852"/>
                </a:solidFill>
              </a:defRPr>
            </a:lvl3pPr>
            <a:lvl4pPr lvl="3" rtl="0">
              <a:spcBef>
                <a:spcPts val="1600"/>
              </a:spcBef>
              <a:spcAft>
                <a:spcPts val="0"/>
              </a:spcAft>
              <a:buNone/>
              <a:defRPr sz="1600">
                <a:solidFill>
                  <a:srgbClr val="0A1852"/>
                </a:solidFill>
              </a:defRPr>
            </a:lvl4pPr>
            <a:lvl5pPr lvl="4" rtl="0">
              <a:spcBef>
                <a:spcPts val="1600"/>
              </a:spcBef>
              <a:spcAft>
                <a:spcPts val="0"/>
              </a:spcAft>
              <a:buNone/>
              <a:defRPr sz="1600">
                <a:solidFill>
                  <a:srgbClr val="0A1852"/>
                </a:solidFill>
              </a:defRPr>
            </a:lvl5pPr>
            <a:lvl6pPr lvl="5" rtl="0">
              <a:spcBef>
                <a:spcPts val="1600"/>
              </a:spcBef>
              <a:spcAft>
                <a:spcPts val="0"/>
              </a:spcAft>
              <a:buNone/>
              <a:defRPr sz="1600">
                <a:solidFill>
                  <a:srgbClr val="0A1852"/>
                </a:solidFill>
              </a:defRPr>
            </a:lvl6pPr>
            <a:lvl7pPr lvl="6" rtl="0">
              <a:spcBef>
                <a:spcPts val="1600"/>
              </a:spcBef>
              <a:spcAft>
                <a:spcPts val="0"/>
              </a:spcAft>
              <a:buNone/>
              <a:defRPr sz="1600">
                <a:solidFill>
                  <a:srgbClr val="0A1852"/>
                </a:solidFill>
              </a:defRPr>
            </a:lvl7pPr>
            <a:lvl8pPr lvl="7" rtl="0">
              <a:spcBef>
                <a:spcPts val="1600"/>
              </a:spcBef>
              <a:spcAft>
                <a:spcPts val="0"/>
              </a:spcAft>
              <a:buNone/>
              <a:defRPr sz="1600">
                <a:solidFill>
                  <a:srgbClr val="0A1852"/>
                </a:solidFill>
              </a:defRPr>
            </a:lvl8pPr>
            <a:lvl9pPr lvl="8" rtl="0">
              <a:spcBef>
                <a:spcPts val="1600"/>
              </a:spcBef>
              <a:spcAft>
                <a:spcPts val="1600"/>
              </a:spcAft>
              <a:buNone/>
              <a:defRPr sz="1600">
                <a:solidFill>
                  <a:srgbClr val="0A1852"/>
                </a:solidFill>
              </a:defRPr>
            </a:lvl9pPr>
          </a:lstStyle>
          <a:p>
            <a:endParaRPr/>
          </a:p>
        </p:txBody>
      </p:sp>
      <p:sp>
        <p:nvSpPr>
          <p:cNvPr id="82" name="Google Shape;82;p11"/>
          <p:cNvSpPr txBox="1">
            <a:spLocks noGrp="1"/>
          </p:cNvSpPr>
          <p:nvPr>
            <p:ph type="body" idx="5"/>
          </p:nvPr>
        </p:nvSpPr>
        <p:spPr>
          <a:xfrm>
            <a:off x="3171667" y="2834578"/>
            <a:ext cx="2802900" cy="198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3" name="Google Shape;83;p11"/>
          <p:cNvSpPr txBox="1">
            <a:spLocks noGrp="1"/>
          </p:cNvSpPr>
          <p:nvPr>
            <p:ph type="subTitle" idx="6"/>
          </p:nvPr>
        </p:nvSpPr>
        <p:spPr>
          <a:xfrm>
            <a:off x="3139463" y="2112353"/>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84" name="Google Shape;84;p11"/>
          <p:cNvSpPr txBox="1">
            <a:spLocks noGrp="1"/>
          </p:cNvSpPr>
          <p:nvPr>
            <p:ph type="subTitle" idx="7"/>
          </p:nvPr>
        </p:nvSpPr>
        <p:spPr>
          <a:xfrm>
            <a:off x="6246988" y="2471797"/>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1">
                <a:solidFill>
                  <a:srgbClr val="0A1852"/>
                </a:solidFill>
              </a:defRPr>
            </a:lvl1pPr>
            <a:lvl2pPr lvl="1" rtl="0">
              <a:spcBef>
                <a:spcPts val="1600"/>
              </a:spcBef>
              <a:spcAft>
                <a:spcPts val="0"/>
              </a:spcAft>
              <a:buNone/>
              <a:defRPr sz="1600">
                <a:solidFill>
                  <a:srgbClr val="0A1852"/>
                </a:solidFill>
              </a:defRPr>
            </a:lvl2pPr>
            <a:lvl3pPr lvl="2" rtl="0">
              <a:spcBef>
                <a:spcPts val="1600"/>
              </a:spcBef>
              <a:spcAft>
                <a:spcPts val="0"/>
              </a:spcAft>
              <a:buNone/>
              <a:defRPr sz="1600">
                <a:solidFill>
                  <a:srgbClr val="0A1852"/>
                </a:solidFill>
              </a:defRPr>
            </a:lvl3pPr>
            <a:lvl4pPr lvl="3" rtl="0">
              <a:spcBef>
                <a:spcPts val="1600"/>
              </a:spcBef>
              <a:spcAft>
                <a:spcPts val="0"/>
              </a:spcAft>
              <a:buNone/>
              <a:defRPr sz="1600">
                <a:solidFill>
                  <a:srgbClr val="0A1852"/>
                </a:solidFill>
              </a:defRPr>
            </a:lvl4pPr>
            <a:lvl5pPr lvl="4" rtl="0">
              <a:spcBef>
                <a:spcPts val="1600"/>
              </a:spcBef>
              <a:spcAft>
                <a:spcPts val="0"/>
              </a:spcAft>
              <a:buNone/>
              <a:defRPr sz="1600">
                <a:solidFill>
                  <a:srgbClr val="0A1852"/>
                </a:solidFill>
              </a:defRPr>
            </a:lvl5pPr>
            <a:lvl6pPr lvl="5" rtl="0">
              <a:spcBef>
                <a:spcPts val="1600"/>
              </a:spcBef>
              <a:spcAft>
                <a:spcPts val="0"/>
              </a:spcAft>
              <a:buNone/>
              <a:defRPr sz="1600">
                <a:solidFill>
                  <a:srgbClr val="0A1852"/>
                </a:solidFill>
              </a:defRPr>
            </a:lvl6pPr>
            <a:lvl7pPr lvl="6" rtl="0">
              <a:spcBef>
                <a:spcPts val="1600"/>
              </a:spcBef>
              <a:spcAft>
                <a:spcPts val="0"/>
              </a:spcAft>
              <a:buNone/>
              <a:defRPr sz="1600">
                <a:solidFill>
                  <a:srgbClr val="0A1852"/>
                </a:solidFill>
              </a:defRPr>
            </a:lvl7pPr>
            <a:lvl8pPr lvl="7" rtl="0">
              <a:spcBef>
                <a:spcPts val="1600"/>
              </a:spcBef>
              <a:spcAft>
                <a:spcPts val="0"/>
              </a:spcAft>
              <a:buNone/>
              <a:defRPr sz="1600">
                <a:solidFill>
                  <a:srgbClr val="0A1852"/>
                </a:solidFill>
              </a:defRPr>
            </a:lvl8pPr>
            <a:lvl9pPr lvl="8" rtl="0">
              <a:spcBef>
                <a:spcPts val="1600"/>
              </a:spcBef>
              <a:spcAft>
                <a:spcPts val="1600"/>
              </a:spcAft>
              <a:buNone/>
              <a:defRPr sz="1600">
                <a:solidFill>
                  <a:srgbClr val="0A1852"/>
                </a:solidFill>
              </a:defRPr>
            </a:lvl9pPr>
          </a:lstStyle>
          <a:p>
            <a:endParaRPr/>
          </a:p>
        </p:txBody>
      </p:sp>
      <p:sp>
        <p:nvSpPr>
          <p:cNvPr id="85" name="Google Shape;85;p11"/>
          <p:cNvSpPr txBox="1">
            <a:spLocks noGrp="1"/>
          </p:cNvSpPr>
          <p:nvPr>
            <p:ph type="body" idx="8"/>
          </p:nvPr>
        </p:nvSpPr>
        <p:spPr>
          <a:xfrm>
            <a:off x="6249121" y="2820575"/>
            <a:ext cx="2802900" cy="198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6" name="Google Shape;86;p11"/>
          <p:cNvSpPr txBox="1">
            <a:spLocks noGrp="1"/>
          </p:cNvSpPr>
          <p:nvPr>
            <p:ph type="subTitle" idx="9"/>
          </p:nvPr>
        </p:nvSpPr>
        <p:spPr>
          <a:xfrm>
            <a:off x="6216913" y="2092222"/>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17" name="Picture 16">
            <a:extLst>
              <a:ext uri="{FF2B5EF4-FFF2-40B4-BE49-F238E27FC236}">
                <a16:creationId xmlns:a16="http://schemas.microsoft.com/office/drawing/2014/main" id="{D2F8A9D6-2321-ED0C-C3F9-889C9DD378AA}"/>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1F1F50"/>
              </a:buClr>
              <a:buSzPts val="2800"/>
              <a:buFont typeface="Lato Black"/>
              <a:buNone/>
              <a:defRPr sz="2800">
                <a:solidFill>
                  <a:srgbClr val="1F1F50"/>
                </a:solidFill>
                <a:latin typeface="Lato Black"/>
                <a:ea typeface="Lato Black"/>
                <a:cs typeface="Lato Black"/>
                <a:sym typeface="Lat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50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50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70" r:id="rId18"/>
    <p:sldLayoutId id="2147483672" r:id="rId19"/>
    <p:sldLayoutId id="2147483673" r:id="rId20"/>
    <p:sldLayoutId id="2147483674" r:id="rId21"/>
    <p:sldLayoutId id="2147483677" r:id="rId22"/>
    <p:sldLayoutId id="2147483679" r:id="rId23"/>
    <p:sldLayoutId id="2147483680" r:id="rId24"/>
    <p:sldLayoutId id="2147483681" r:id="rId25"/>
    <p:sldLayoutId id="2147483682" r:id="rId26"/>
    <p:sldLayoutId id="2147483683" r:id="rId27"/>
    <p:sldLayoutId id="2147483684" r:id="rId28"/>
    <p:sldLayoutId id="2147483685"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khilvinvent/vinvent-web" TargetMode="External"/><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github.com/akhilvinvent/vinvent-api"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hyperlink" Target="http://catalystai.ddns.net:3000/login"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hyperlink" Target="https://drive.google.com/file/d/14r4apxyMUw5HQX5YNNNtmQQuk2PeYUOx/view?usp=shari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40"/>
          <p:cNvSpPr txBox="1">
            <a:spLocks noGrp="1"/>
          </p:cNvSpPr>
          <p:nvPr>
            <p:ph type="subTitle" idx="1"/>
          </p:nvPr>
        </p:nvSpPr>
        <p:spPr>
          <a:xfrm>
            <a:off x="187312" y="2750624"/>
            <a:ext cx="4559100" cy="12191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dirty="0"/>
          </a:p>
          <a:p>
            <a:pPr marL="0" lvl="0" indent="0" algn="l" rtl="0">
              <a:spcBef>
                <a:spcPts val="1600"/>
              </a:spcBef>
              <a:spcAft>
                <a:spcPts val="1600"/>
              </a:spcAft>
              <a:buNone/>
            </a:pPr>
            <a:r>
              <a:rPr lang="en" sz="1300" dirty="0"/>
              <a:t>Date: 20</a:t>
            </a:r>
            <a:r>
              <a:rPr lang="en" sz="1300" baseline="30000" dirty="0"/>
              <a:t>th</a:t>
            </a:r>
            <a:r>
              <a:rPr lang="en" sz="1300" dirty="0"/>
              <a:t> May 2022</a:t>
            </a:r>
            <a:endParaRPr sz="1300" dirty="0"/>
          </a:p>
        </p:txBody>
      </p:sp>
      <p:sp>
        <p:nvSpPr>
          <p:cNvPr id="7" name="Text Placeholder 2">
            <a:extLst>
              <a:ext uri="{FF2B5EF4-FFF2-40B4-BE49-F238E27FC236}">
                <a16:creationId xmlns:a16="http://schemas.microsoft.com/office/drawing/2014/main" id="{6D72FC43-B004-E49C-0E86-125054F53E7F}"/>
              </a:ext>
            </a:extLst>
          </p:cNvPr>
          <p:cNvSpPr txBox="1">
            <a:spLocks/>
          </p:cNvSpPr>
          <p:nvPr/>
        </p:nvSpPr>
        <p:spPr>
          <a:xfrm>
            <a:off x="1127050" y="1647346"/>
            <a:ext cx="6952247" cy="1219200"/>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JM" sz="7200" b="1" dirty="0">
                <a:solidFill>
                  <a:srgbClr val="FF0000"/>
                </a:solidFill>
                <a:latin typeface="Monotype Corsiva" panose="03010101010201010101" pitchFamily="66" charset="0"/>
                <a:ea typeface="Pacifico" pitchFamily="2" charset="0"/>
              </a:rPr>
              <a:t>V-</a:t>
            </a:r>
            <a:r>
              <a:rPr lang="en-JM" sz="7200" b="1" dirty="0">
                <a:solidFill>
                  <a:schemeClr val="accent1"/>
                </a:solidFill>
                <a:latin typeface="Monotype Corsiva" panose="03010101010201010101" pitchFamily="66" charset="0"/>
                <a:ea typeface="Pacifico" pitchFamily="2" charset="0"/>
              </a:rPr>
              <a:t>Invent Team</a:t>
            </a:r>
            <a:endParaRPr lang="en-JM" sz="7200" b="1" dirty="0">
              <a:solidFill>
                <a:schemeClr val="accent1"/>
              </a:solidFill>
              <a:latin typeface="Monotype Corsiva" panose="03010101010201010101" pitchFamily="66" charset="0"/>
            </a:endParaRPr>
          </a:p>
        </p:txBody>
      </p:sp>
      <p:sp>
        <p:nvSpPr>
          <p:cNvPr id="8" name="Text Placeholder 2">
            <a:extLst>
              <a:ext uri="{FF2B5EF4-FFF2-40B4-BE49-F238E27FC236}">
                <a16:creationId xmlns:a16="http://schemas.microsoft.com/office/drawing/2014/main" id="{451F0E68-6737-DA48-10B4-408FDCD9D833}"/>
              </a:ext>
            </a:extLst>
          </p:cNvPr>
          <p:cNvSpPr txBox="1">
            <a:spLocks/>
          </p:cNvSpPr>
          <p:nvPr/>
        </p:nvSpPr>
        <p:spPr>
          <a:xfrm>
            <a:off x="2530549" y="2995646"/>
            <a:ext cx="6500038" cy="924224"/>
          </a:xfrm>
          <a:prstGeom prst="rect">
            <a:avLst/>
          </a:prstGeom>
        </p:spPr>
        <p:txBody>
          <a:bodyPr>
            <a:normAutofit fontScale="7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JM" sz="1800" b="1" dirty="0">
                <a:solidFill>
                  <a:schemeClr val="bg1"/>
                </a:solidFill>
                <a:latin typeface="+mj-lt"/>
              </a:rPr>
              <a:t>Digital Asset Management System - CatalystAI</a:t>
            </a:r>
          </a:p>
          <a:p>
            <a:pPr marL="0" indent="0" algn="ctr">
              <a:buNone/>
            </a:pPr>
            <a:endParaRPr lang="en-JM" sz="2000" b="1" dirty="0">
              <a:solidFill>
                <a:schemeClr val="bg1"/>
              </a:solidFill>
              <a:latin typeface="+mj-lt"/>
            </a:endParaRPr>
          </a:p>
          <a:p>
            <a:pPr marL="0" indent="0" algn="ctr">
              <a:buNone/>
            </a:pPr>
            <a:r>
              <a:rPr lang="en-JM" sz="1800" b="1" dirty="0">
                <a:solidFill>
                  <a:schemeClr val="bg1"/>
                </a:solidFill>
                <a:latin typeface="+mj-lt"/>
              </a:rPr>
              <a:t>Image, Document optimization, Identification and Optical Character Recognition</a:t>
            </a:r>
          </a:p>
          <a:p>
            <a:pPr marL="0" indent="0" algn="ctr">
              <a:buNone/>
            </a:pPr>
            <a:r>
              <a:rPr lang="en-JM" sz="1800" b="1" dirty="0">
                <a:solidFill>
                  <a:schemeClr val="bg1"/>
                </a:solidFill>
                <a:latin typeface="+mj-lt"/>
              </a:rPr>
              <a:t>Using ML/AI and Cloud Technologies</a:t>
            </a:r>
          </a:p>
        </p:txBody>
      </p:sp>
      <p:sp>
        <p:nvSpPr>
          <p:cNvPr id="12" name="Text Placeholder 2">
            <a:extLst>
              <a:ext uri="{FF2B5EF4-FFF2-40B4-BE49-F238E27FC236}">
                <a16:creationId xmlns:a16="http://schemas.microsoft.com/office/drawing/2014/main" id="{D7C458B6-2B4A-BCB6-4E9D-A872AE2E21AD}"/>
              </a:ext>
            </a:extLst>
          </p:cNvPr>
          <p:cNvSpPr txBox="1">
            <a:spLocks/>
          </p:cNvSpPr>
          <p:nvPr/>
        </p:nvSpPr>
        <p:spPr>
          <a:xfrm>
            <a:off x="4235299" y="3885243"/>
            <a:ext cx="3108255" cy="311073"/>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JM" sz="1400" b="1" dirty="0">
                <a:solidFill>
                  <a:schemeClr val="bg1"/>
                </a:solidFill>
                <a:latin typeface="+mj-lt"/>
              </a:rPr>
              <a:t>By: Ishwar Patil and Akhilesh Dixit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35443"/>
            <a:ext cx="7660515"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IN" sz="2400" dirty="0">
                <a:latin typeface="Times New Roman" panose="02020603050405020304" pitchFamily="18" charset="0"/>
                <a:cs typeface="Times New Roman" panose="02020603050405020304" pitchFamily="18" charset="0"/>
              </a:rPr>
              <a:t>Key Differentiators &amp; Adoption Plan</a:t>
            </a:r>
            <a:endParaRPr lang="en-US" sz="1800" b="0" dirty="0">
              <a:latin typeface="Times New Roman" panose="02020603050405020304" pitchFamily="18" charset="0"/>
              <a:cs typeface="Times New Roman" panose="02020603050405020304" pitchFamily="18" charset="0"/>
            </a:endParaRPr>
          </a:p>
        </p:txBody>
      </p:sp>
      <p:sp>
        <p:nvSpPr>
          <p:cNvPr id="7" name="Google Shape;270;p41">
            <a:extLst>
              <a:ext uri="{FF2B5EF4-FFF2-40B4-BE49-F238E27FC236}">
                <a16:creationId xmlns:a16="http://schemas.microsoft.com/office/drawing/2014/main" id="{1EB39C0E-4F90-D1EA-46C6-C3E1BEAA4E8B}"/>
              </a:ext>
            </a:extLst>
          </p:cNvPr>
          <p:cNvSpPr txBox="1"/>
          <p:nvPr/>
        </p:nvSpPr>
        <p:spPr>
          <a:xfrm>
            <a:off x="420230" y="1193220"/>
            <a:ext cx="8397705" cy="220211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With help of Microsoft’s LUIS and AI based Document Parser, the categorization of data is accurate which helps in reducing Human Effort.</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Being a SaaS offering, scalability is not an issue.</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The more the ML Model is used, the more accurate it gets as it keeps improving the extraction score.</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As API platform would also be available, adoption would be a plug and play. The API needs to be introduced in between the end user who will be uploading the forms and the employee who will be responsible for processing those forms.</a:t>
            </a:r>
            <a:endPar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49619"/>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How far this product can go?</a:t>
            </a:r>
            <a:endParaRPr lang="en-US" sz="1800" b="0" dirty="0">
              <a:latin typeface="Times New Roman" panose="02020603050405020304" pitchFamily="18" charset="0"/>
              <a:cs typeface="Times New Roman" panose="02020603050405020304" pitchFamily="18" charset="0"/>
            </a:endParaRPr>
          </a:p>
        </p:txBody>
      </p:sp>
      <p:sp>
        <p:nvSpPr>
          <p:cNvPr id="7" name="Google Shape;270;p41">
            <a:extLst>
              <a:ext uri="{FF2B5EF4-FFF2-40B4-BE49-F238E27FC236}">
                <a16:creationId xmlns:a16="http://schemas.microsoft.com/office/drawing/2014/main" id="{1EB39C0E-4F90-D1EA-46C6-C3E1BEAA4E8B}"/>
              </a:ext>
            </a:extLst>
          </p:cNvPr>
          <p:cNvSpPr txBox="1"/>
          <p:nvPr/>
        </p:nvSpPr>
        <p:spPr>
          <a:xfrm>
            <a:off x="420230" y="1084511"/>
            <a:ext cx="8553649" cy="3366983"/>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This product can be use for Cognitive Document Processing using AI for secured, multilingual processing from unstructured, semi-structured docs for faster go no-go decision making.</a:t>
            </a:r>
          </a:p>
          <a:p>
            <a:pPr marL="285750" lvl="0" indent="-285750" algn="l" rtl="0">
              <a:spcBef>
                <a:spcPts val="0"/>
              </a:spcBef>
              <a:spcAft>
                <a:spcPts val="0"/>
              </a:spcAft>
              <a:buFont typeface="Wingdings" panose="05000000000000000000" pitchFamily="2" charset="2"/>
              <a:buChar char="Ø"/>
            </a:pP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285750" lvl="0" indent="-285750" algn="l" rtl="0">
              <a:spcBef>
                <a:spcPts val="0"/>
              </a:spcBef>
              <a:spcAft>
                <a:spcPts val="0"/>
              </a:spcAft>
              <a:buFont typeface="Wingdings" panose="05000000000000000000" pitchFamily="2" charset="2"/>
              <a:buChar char="Ø"/>
            </a:pPr>
            <a:r>
              <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Document processing cannot be done alone by use of Optical Character Recognition (OCR) and Intelligent Character Recognition (ICR). </a:t>
            </a:r>
          </a:p>
          <a:p>
            <a:pPr marL="285750" lvl="0" indent="-285750" algn="l" rtl="0">
              <a:spcBef>
                <a:spcPts val="0"/>
              </a:spcBef>
              <a:spcAft>
                <a:spcPts val="0"/>
              </a:spcAft>
              <a:buFont typeface="Wingdings" panose="05000000000000000000" pitchFamily="2" charset="2"/>
              <a:buChar char="Ø"/>
            </a:pP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285750" lvl="0" indent="-285750" algn="l" rtl="0">
              <a:spcBef>
                <a:spcPts val="0"/>
              </a:spcBef>
              <a:spcAft>
                <a:spcPts val="0"/>
              </a:spcAft>
              <a:buFont typeface="Wingdings" panose="05000000000000000000" pitchFamily="2" charset="2"/>
              <a:buChar char="Ø"/>
            </a:pPr>
            <a:r>
              <a:rPr lang="en-US" dirty="0" err="1">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CatalystAI</a:t>
            </a:r>
            <a:r>
              <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 platform uses Machine Learning / Deep Learning (ML/DL), Neural Networks, Natural Language Processing (NLP) technologies and their combinations for handling (a) auto classification of documents (b) auto extraction of meaningful information (c) hundreds and thousands of variations in the formats (d) handwritten documents (e) multi-lingual documents and at the same time provide higher accuracy.</a:t>
            </a:r>
          </a:p>
          <a:p>
            <a:pPr marL="285750" lvl="0" indent="-285750" algn="l" rtl="0">
              <a:spcBef>
                <a:spcPts val="0"/>
              </a:spcBef>
              <a:spcAft>
                <a:spcPts val="0"/>
              </a:spcAft>
              <a:buFont typeface="Wingdings" panose="05000000000000000000" pitchFamily="2" charset="2"/>
              <a:buChar char="Ø"/>
            </a:pP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285750" lvl="0" indent="-285750" algn="l" rtl="0">
              <a:spcBef>
                <a:spcPts val="0"/>
              </a:spcBef>
              <a:spcAft>
                <a:spcPts val="0"/>
              </a:spcAft>
              <a:buFont typeface="Wingdings" panose="05000000000000000000" pitchFamily="2" charset="2"/>
              <a:buChar char="Ø"/>
            </a:pPr>
            <a:r>
              <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Data verification or data analysis is also done to help quick business decision making.</a:t>
            </a:r>
          </a:p>
          <a:p>
            <a:pPr marL="285750" lvl="0" indent="-285750" algn="l" rtl="0">
              <a:spcBef>
                <a:spcPts val="0"/>
              </a:spcBef>
              <a:spcAft>
                <a:spcPts val="0"/>
              </a:spcAft>
              <a:buFont typeface="Wingdings" panose="05000000000000000000" pitchFamily="2" charset="2"/>
              <a:buChar char="Ø"/>
            </a:pP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285750" lvl="0" indent="-285750" algn="l" rtl="0">
              <a:spcBef>
                <a:spcPts val="0"/>
              </a:spcBef>
              <a:spcAft>
                <a:spcPts val="0"/>
              </a:spcAft>
              <a:buFont typeface="Wingdings" panose="05000000000000000000" pitchFamily="2" charset="2"/>
              <a:buChar char="Ø"/>
            </a:pPr>
            <a:r>
              <a:rPr lang="en-US" dirty="0" err="1">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CatalystAI</a:t>
            </a:r>
            <a:r>
              <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 Platform has potential to discover document information for business insights with increased accuracy (80-97%), productivity (60+ %) and user experience (30+ % error reduction).</a:t>
            </a:r>
          </a:p>
        </p:txBody>
      </p:sp>
    </p:spTree>
    <p:extLst>
      <p:ext uri="{BB962C8B-B14F-4D97-AF65-F5344CB8AC3E}">
        <p14:creationId xmlns:p14="http://schemas.microsoft.com/office/powerpoint/2010/main" val="2634484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49619"/>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GitHub Repository Link</a:t>
            </a:r>
            <a:endParaRPr lang="en-US" sz="1800" b="0" dirty="0">
              <a:latin typeface="Times New Roman" panose="02020603050405020304" pitchFamily="18" charset="0"/>
              <a:cs typeface="Times New Roman" panose="02020603050405020304" pitchFamily="18" charset="0"/>
            </a:endParaRPr>
          </a:p>
        </p:txBody>
      </p:sp>
      <p:sp>
        <p:nvSpPr>
          <p:cNvPr id="7" name="Google Shape;270;p41">
            <a:extLst>
              <a:ext uri="{FF2B5EF4-FFF2-40B4-BE49-F238E27FC236}">
                <a16:creationId xmlns:a16="http://schemas.microsoft.com/office/drawing/2014/main" id="{1EB39C0E-4F90-D1EA-46C6-C3E1BEAA4E8B}"/>
              </a:ext>
            </a:extLst>
          </p:cNvPr>
          <p:cNvSpPr txBox="1"/>
          <p:nvPr/>
        </p:nvSpPr>
        <p:spPr>
          <a:xfrm>
            <a:off x="420230" y="772626"/>
            <a:ext cx="8553649" cy="4054553"/>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GitHub: </a:t>
            </a:r>
          </a:p>
          <a:p>
            <a:pPr lvl="0" algn="l" rtl="0">
              <a:spcBef>
                <a:spcPts val="0"/>
              </a:spcBef>
              <a:spcAft>
                <a:spcPts val="0"/>
              </a:spcAft>
            </a:pPr>
            <a:br>
              <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b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lvl="0" algn="l" rtl="0">
              <a:spcBef>
                <a:spcPts val="0"/>
              </a:spcBef>
              <a:spcAft>
                <a:spcPts val="0"/>
              </a:spcAft>
            </a:pPr>
            <a:r>
              <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hlinkClick r:id="rId3"/>
              </a:rPr>
              <a:t>https://github.com/akhilvinvent/vinvent-web</a:t>
            </a:r>
            <a:br>
              <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b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lvl="0" algn="l" rtl="0">
              <a:spcBef>
                <a:spcPts val="0"/>
              </a:spcBef>
              <a:spcAft>
                <a:spcPts val="0"/>
              </a:spcAft>
            </a:pP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lvl="0" algn="l" rtl="0">
              <a:spcBef>
                <a:spcPts val="0"/>
              </a:spcBef>
              <a:spcAft>
                <a:spcPts val="0"/>
              </a:spcAft>
            </a:pP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lvl="0" algn="l" rtl="0">
              <a:spcBef>
                <a:spcPts val="0"/>
              </a:spcBef>
              <a:spcAft>
                <a:spcPts val="0"/>
              </a:spcAft>
            </a:pP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lvl="0" algn="l" rtl="0">
              <a:spcBef>
                <a:spcPts val="0"/>
              </a:spcBef>
              <a:spcAft>
                <a:spcPts val="0"/>
              </a:spcAft>
            </a:pP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lvl="0" algn="l" rtl="0">
              <a:spcBef>
                <a:spcPts val="0"/>
              </a:spcBef>
              <a:spcAft>
                <a:spcPts val="0"/>
              </a:spcAft>
            </a:pPr>
            <a:r>
              <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hlinkClick r:id="rId4"/>
              </a:rPr>
              <a:t>https://github.com/akhilvinvent/vinvent-api</a:t>
            </a:r>
            <a:r>
              <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 </a:t>
            </a:r>
          </a:p>
          <a:p>
            <a:pPr lvl="0" algn="l" rtl="0">
              <a:spcBef>
                <a:spcPts val="0"/>
              </a:spcBef>
              <a:spcAft>
                <a:spcPts val="0"/>
              </a:spcAft>
            </a:pP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p:txBody>
      </p:sp>
      <p:pic>
        <p:nvPicPr>
          <p:cNvPr id="1028" name="Picture 4" descr="React - Full Stack Python">
            <a:extLst>
              <a:ext uri="{FF2B5EF4-FFF2-40B4-BE49-F238E27FC236}">
                <a16:creationId xmlns:a16="http://schemas.microsoft.com/office/drawing/2014/main" id="{E372FFCD-73BF-D527-1D31-E793BC4499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9995" y="1240609"/>
            <a:ext cx="2383889" cy="8008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Install and Configure Django on CentOS 8 - Liquid Web">
            <a:extLst>
              <a:ext uri="{FF2B5EF4-FFF2-40B4-BE49-F238E27FC236}">
                <a16:creationId xmlns:a16="http://schemas.microsoft.com/office/drawing/2014/main" id="{84FE5A67-A4BB-9DCA-60C7-D8382557C7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1264" y="2461538"/>
            <a:ext cx="2232619" cy="18552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ptical Character Recognition(OCR) with Tesseract, OpenCV, and Python">
            <a:extLst>
              <a:ext uri="{FF2B5EF4-FFF2-40B4-BE49-F238E27FC236}">
                <a16:creationId xmlns:a16="http://schemas.microsoft.com/office/drawing/2014/main" id="{4A56EBBC-CD80-5BDF-7EAF-75B3E01661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956" y="3394555"/>
            <a:ext cx="2902848" cy="92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26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70883"/>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GitHub Repository</a:t>
            </a:r>
            <a:endParaRPr lang="en-US" sz="1800" b="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699CFE2-8558-3F78-97DC-528474691327}"/>
              </a:ext>
            </a:extLst>
          </p:cNvPr>
          <p:cNvPicPr>
            <a:picLocks noChangeAspect="1"/>
          </p:cNvPicPr>
          <p:nvPr/>
        </p:nvPicPr>
        <p:blipFill>
          <a:blip r:embed="rId3"/>
          <a:stretch>
            <a:fillRect/>
          </a:stretch>
        </p:blipFill>
        <p:spPr>
          <a:xfrm>
            <a:off x="4338725" y="767759"/>
            <a:ext cx="4559601" cy="3889301"/>
          </a:xfrm>
          <a:prstGeom prst="rect">
            <a:avLst/>
          </a:prstGeom>
        </p:spPr>
      </p:pic>
      <p:pic>
        <p:nvPicPr>
          <p:cNvPr id="9" name="Picture 8">
            <a:extLst>
              <a:ext uri="{FF2B5EF4-FFF2-40B4-BE49-F238E27FC236}">
                <a16:creationId xmlns:a16="http://schemas.microsoft.com/office/drawing/2014/main" id="{CA5B0EF5-76B3-B77F-77B5-62D1E3C37FA2}"/>
              </a:ext>
            </a:extLst>
          </p:cNvPr>
          <p:cNvPicPr>
            <a:picLocks noChangeAspect="1"/>
          </p:cNvPicPr>
          <p:nvPr/>
        </p:nvPicPr>
        <p:blipFill>
          <a:blip r:embed="rId4"/>
          <a:stretch>
            <a:fillRect/>
          </a:stretch>
        </p:blipFill>
        <p:spPr>
          <a:xfrm>
            <a:off x="676633" y="767759"/>
            <a:ext cx="3568493" cy="3889301"/>
          </a:xfrm>
          <a:prstGeom prst="rect">
            <a:avLst/>
          </a:prstGeom>
        </p:spPr>
      </p:pic>
    </p:spTree>
    <p:extLst>
      <p:ext uri="{BB962C8B-B14F-4D97-AF65-F5344CB8AC3E}">
        <p14:creationId xmlns:p14="http://schemas.microsoft.com/office/powerpoint/2010/main" val="440007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63795"/>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Demo Video/ Screenshot</a:t>
            </a:r>
            <a:endParaRPr lang="en-US" sz="1800" b="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8A6D5C7-338B-2E37-5BDC-F0426CB81409}"/>
              </a:ext>
            </a:extLst>
          </p:cNvPr>
          <p:cNvSpPr txBox="1"/>
          <p:nvPr/>
        </p:nvSpPr>
        <p:spPr>
          <a:xfrm>
            <a:off x="630856" y="579777"/>
            <a:ext cx="8314667" cy="553998"/>
          </a:xfrm>
          <a:prstGeom prst="rect">
            <a:avLst/>
          </a:prstGeom>
          <a:noFill/>
        </p:spPr>
        <p:txBody>
          <a:bodyPr wrap="square">
            <a:spAutoFit/>
          </a:bodyPr>
          <a:lstStyle/>
          <a:p>
            <a:r>
              <a:rPr lang="en-IN" sz="1600" dirty="0">
                <a:solidFill>
                  <a:srgbClr val="002060"/>
                </a:solidFill>
                <a:latin typeface="Times New Roman" panose="02020603050405020304" pitchFamily="18" charset="0"/>
                <a:cs typeface="Times New Roman" panose="02020603050405020304" pitchFamily="18" charset="0"/>
              </a:rPr>
              <a:t>VInvent Tech Team CatalystAI </a:t>
            </a:r>
            <a:r>
              <a:rPr lang="en-IN" dirty="0">
                <a:latin typeface="Times New Roman" panose="02020603050405020304" pitchFamily="18" charset="0"/>
                <a:cs typeface="Times New Roman" panose="02020603050405020304" pitchFamily="18" charset="0"/>
                <a:hlinkClick r:id="rId3"/>
              </a:rPr>
              <a:t>http://catalystai.ddns.net:3000/login</a:t>
            </a:r>
            <a:endParaRPr lang="en-IN" dirty="0">
              <a:latin typeface="Times New Roman" panose="02020603050405020304" pitchFamily="18" charset="0"/>
              <a:cs typeface="Times New Roman" panose="02020603050405020304" pitchFamily="18" charset="0"/>
            </a:endParaRPr>
          </a:p>
          <a:p>
            <a:r>
              <a:rPr lang="en-IN" dirty="0">
                <a:solidFill>
                  <a:srgbClr val="002060"/>
                </a:solidFill>
                <a:latin typeface="Times New Roman" panose="02020603050405020304" pitchFamily="18" charset="0"/>
                <a:cs typeface="Times New Roman" panose="02020603050405020304" pitchFamily="18" charset="0"/>
              </a:rPr>
              <a:t>Demo Video: </a:t>
            </a:r>
            <a:r>
              <a:rPr lang="en-IN" dirty="0">
                <a:latin typeface="Times New Roman" panose="02020603050405020304" pitchFamily="18" charset="0"/>
                <a:cs typeface="Times New Roman" panose="02020603050405020304" pitchFamily="18" charset="0"/>
                <a:hlinkClick r:id="rId4"/>
              </a:rPr>
              <a:t>https://drive.google.com/file/d/14r4apxyMUw5HQX5YNNNtmQQuk2PeYUOx/view?usp=sharing</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F254401-DD9C-24FC-2ED4-65FA2E8925B6}"/>
              </a:ext>
            </a:extLst>
          </p:cNvPr>
          <p:cNvPicPr>
            <a:picLocks noChangeAspect="1"/>
          </p:cNvPicPr>
          <p:nvPr/>
        </p:nvPicPr>
        <p:blipFill>
          <a:blip r:embed="rId5"/>
          <a:stretch>
            <a:fillRect/>
          </a:stretch>
        </p:blipFill>
        <p:spPr>
          <a:xfrm>
            <a:off x="839302" y="1309513"/>
            <a:ext cx="7007525" cy="3616906"/>
          </a:xfrm>
          <a:prstGeom prst="rect">
            <a:avLst/>
          </a:prstGeom>
        </p:spPr>
      </p:pic>
    </p:spTree>
    <p:extLst>
      <p:ext uri="{BB962C8B-B14F-4D97-AF65-F5344CB8AC3E}">
        <p14:creationId xmlns:p14="http://schemas.microsoft.com/office/powerpoint/2010/main" val="292275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63795"/>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Demo Video/ Screenshot</a:t>
            </a:r>
            <a:endParaRPr lang="en-US" sz="1800" b="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8A6D5C7-338B-2E37-5BDC-F0426CB81409}"/>
              </a:ext>
            </a:extLst>
          </p:cNvPr>
          <p:cNvSpPr txBox="1"/>
          <p:nvPr/>
        </p:nvSpPr>
        <p:spPr>
          <a:xfrm>
            <a:off x="662770" y="615217"/>
            <a:ext cx="5610444" cy="338554"/>
          </a:xfrm>
          <a:prstGeom prst="rect">
            <a:avLst/>
          </a:prstGeom>
          <a:noFill/>
        </p:spPr>
        <p:txBody>
          <a:bodyPr wrap="square">
            <a:spAutoFit/>
          </a:bodyPr>
          <a:lstStyle/>
          <a:p>
            <a:r>
              <a:rPr lang="en-IN" sz="1600" dirty="0">
                <a:solidFill>
                  <a:srgbClr val="002060"/>
                </a:solidFill>
                <a:latin typeface="Times New Roman" panose="02020603050405020304" pitchFamily="18" charset="0"/>
                <a:cs typeface="Times New Roman" panose="02020603050405020304" pitchFamily="18" charset="0"/>
              </a:rPr>
              <a:t>Document upload and Apply OCR Parsing for Docs.</a:t>
            </a:r>
            <a:endParaRPr lang="en-IN" dirty="0"/>
          </a:p>
        </p:txBody>
      </p:sp>
      <p:pic>
        <p:nvPicPr>
          <p:cNvPr id="3" name="Picture 2">
            <a:extLst>
              <a:ext uri="{FF2B5EF4-FFF2-40B4-BE49-F238E27FC236}">
                <a16:creationId xmlns:a16="http://schemas.microsoft.com/office/drawing/2014/main" id="{56A9A0F1-FD12-09E9-9B06-1B1EA8B660C0}"/>
              </a:ext>
            </a:extLst>
          </p:cNvPr>
          <p:cNvPicPr>
            <a:picLocks noChangeAspect="1"/>
          </p:cNvPicPr>
          <p:nvPr/>
        </p:nvPicPr>
        <p:blipFill>
          <a:blip r:embed="rId3"/>
          <a:stretch>
            <a:fillRect/>
          </a:stretch>
        </p:blipFill>
        <p:spPr>
          <a:xfrm>
            <a:off x="0" y="1144774"/>
            <a:ext cx="9144000" cy="3619500"/>
          </a:xfrm>
          <a:prstGeom prst="rect">
            <a:avLst/>
          </a:prstGeom>
        </p:spPr>
      </p:pic>
    </p:spTree>
    <p:extLst>
      <p:ext uri="{BB962C8B-B14F-4D97-AF65-F5344CB8AC3E}">
        <p14:creationId xmlns:p14="http://schemas.microsoft.com/office/powerpoint/2010/main" val="2590039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63795"/>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Demo Video/ Screenshot</a:t>
            </a:r>
            <a:endParaRPr lang="en-US" sz="1800" b="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8BCE31B-B2EF-773B-8EEB-73CECA6F3B65}"/>
              </a:ext>
            </a:extLst>
          </p:cNvPr>
          <p:cNvPicPr>
            <a:picLocks noChangeAspect="1"/>
          </p:cNvPicPr>
          <p:nvPr/>
        </p:nvPicPr>
        <p:blipFill>
          <a:blip r:embed="rId3"/>
          <a:stretch>
            <a:fillRect/>
          </a:stretch>
        </p:blipFill>
        <p:spPr>
          <a:xfrm>
            <a:off x="0" y="1135080"/>
            <a:ext cx="9144000" cy="3681413"/>
          </a:xfrm>
          <a:prstGeom prst="rect">
            <a:avLst/>
          </a:prstGeom>
        </p:spPr>
      </p:pic>
      <p:sp>
        <p:nvSpPr>
          <p:cNvPr id="7" name="TextBox 6">
            <a:extLst>
              <a:ext uri="{FF2B5EF4-FFF2-40B4-BE49-F238E27FC236}">
                <a16:creationId xmlns:a16="http://schemas.microsoft.com/office/drawing/2014/main" id="{12B8B843-078E-776D-60EC-646071EE78D7}"/>
              </a:ext>
            </a:extLst>
          </p:cNvPr>
          <p:cNvSpPr txBox="1"/>
          <p:nvPr/>
        </p:nvSpPr>
        <p:spPr>
          <a:xfrm>
            <a:off x="662770" y="615217"/>
            <a:ext cx="5610444" cy="338554"/>
          </a:xfrm>
          <a:prstGeom prst="rect">
            <a:avLst/>
          </a:prstGeom>
          <a:noFill/>
        </p:spPr>
        <p:txBody>
          <a:bodyPr wrap="square">
            <a:spAutoFit/>
          </a:bodyPr>
          <a:lstStyle/>
          <a:p>
            <a:r>
              <a:rPr lang="en-IN" sz="1600" dirty="0">
                <a:solidFill>
                  <a:srgbClr val="002060"/>
                </a:solidFill>
                <a:latin typeface="Times New Roman" panose="02020603050405020304" pitchFamily="18" charset="0"/>
                <a:cs typeface="Times New Roman" panose="02020603050405020304" pitchFamily="18" charset="0"/>
              </a:rPr>
              <a:t>Document upload and Apply OCR Parsing for PDF document.</a:t>
            </a:r>
            <a:endParaRPr lang="en-IN" dirty="0"/>
          </a:p>
        </p:txBody>
      </p:sp>
    </p:spTree>
    <p:extLst>
      <p:ext uri="{BB962C8B-B14F-4D97-AF65-F5344CB8AC3E}">
        <p14:creationId xmlns:p14="http://schemas.microsoft.com/office/powerpoint/2010/main" val="2146753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63795"/>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Demo Video/ Screenshot</a:t>
            </a:r>
            <a:endParaRPr lang="en-US" sz="1800" b="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7672969-5FEB-1568-E6A8-791A50566A2B}"/>
              </a:ext>
            </a:extLst>
          </p:cNvPr>
          <p:cNvSpPr txBox="1"/>
          <p:nvPr/>
        </p:nvSpPr>
        <p:spPr>
          <a:xfrm>
            <a:off x="662770" y="579777"/>
            <a:ext cx="8247314" cy="738664"/>
          </a:xfrm>
          <a:prstGeom prst="rect">
            <a:avLst/>
          </a:prstGeom>
          <a:noFill/>
        </p:spPr>
        <p:txBody>
          <a:bodyPr wrap="square">
            <a:spAutoFit/>
          </a:bodyPr>
          <a:lstStyle/>
          <a:p>
            <a:r>
              <a:rPr lang="en-IN" dirty="0">
                <a:solidFill>
                  <a:srgbClr val="002060"/>
                </a:solidFill>
                <a:latin typeface="Times New Roman" panose="02020603050405020304" pitchFamily="18" charset="0"/>
                <a:cs typeface="Times New Roman" panose="02020603050405020304" pitchFamily="18" charset="0"/>
              </a:rPr>
              <a:t>OCR Parser has parsed PDF document and converted it to docx format.</a:t>
            </a:r>
          </a:p>
          <a:p>
            <a:r>
              <a:rPr lang="en-IN" dirty="0">
                <a:solidFill>
                  <a:srgbClr val="002060"/>
                </a:solidFill>
                <a:latin typeface="Times New Roman" panose="02020603050405020304" pitchFamily="18" charset="0"/>
                <a:cs typeface="Times New Roman" panose="02020603050405020304" pitchFamily="18" charset="0"/>
              </a:rPr>
              <a:t>Document is ready for Test analysis, NLP and Review. </a:t>
            </a:r>
          </a:p>
          <a:p>
            <a:r>
              <a:rPr lang="en-IN" dirty="0">
                <a:solidFill>
                  <a:srgbClr val="002060"/>
                </a:solidFill>
                <a:latin typeface="Times New Roman" panose="02020603050405020304" pitchFamily="18" charset="0"/>
                <a:cs typeface="Times New Roman" panose="02020603050405020304" pitchFamily="18" charset="0"/>
              </a:rPr>
              <a:t>Document tags information is also stored in Database and Elastic Search Index.</a:t>
            </a:r>
            <a:endParaRPr lang="en-IN" sz="1200" dirty="0"/>
          </a:p>
        </p:txBody>
      </p:sp>
      <p:pic>
        <p:nvPicPr>
          <p:cNvPr id="3" name="Picture 2">
            <a:extLst>
              <a:ext uri="{FF2B5EF4-FFF2-40B4-BE49-F238E27FC236}">
                <a16:creationId xmlns:a16="http://schemas.microsoft.com/office/drawing/2014/main" id="{EE9B1DFA-556C-606C-C4BC-FCB7B8B4252D}"/>
              </a:ext>
            </a:extLst>
          </p:cNvPr>
          <p:cNvPicPr>
            <a:picLocks noChangeAspect="1"/>
          </p:cNvPicPr>
          <p:nvPr/>
        </p:nvPicPr>
        <p:blipFill>
          <a:blip r:embed="rId3"/>
          <a:stretch>
            <a:fillRect/>
          </a:stretch>
        </p:blipFill>
        <p:spPr>
          <a:xfrm>
            <a:off x="0" y="1301825"/>
            <a:ext cx="9144000" cy="3333750"/>
          </a:xfrm>
          <a:prstGeom prst="rect">
            <a:avLst/>
          </a:prstGeom>
        </p:spPr>
      </p:pic>
    </p:spTree>
    <p:extLst>
      <p:ext uri="{BB962C8B-B14F-4D97-AF65-F5344CB8AC3E}">
        <p14:creationId xmlns:p14="http://schemas.microsoft.com/office/powerpoint/2010/main" val="435139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63795"/>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Demo Video/ Screenshot</a:t>
            </a:r>
            <a:endParaRPr lang="en-US" sz="1800" b="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EF0C556-DCC8-2837-A826-3C2E47219447}"/>
              </a:ext>
            </a:extLst>
          </p:cNvPr>
          <p:cNvSpPr txBox="1"/>
          <p:nvPr/>
        </p:nvSpPr>
        <p:spPr>
          <a:xfrm>
            <a:off x="570623" y="544337"/>
            <a:ext cx="8247314" cy="307777"/>
          </a:xfrm>
          <a:prstGeom prst="rect">
            <a:avLst/>
          </a:prstGeom>
          <a:noFill/>
        </p:spPr>
        <p:txBody>
          <a:bodyPr wrap="square">
            <a:spAutoFit/>
          </a:bodyPr>
          <a:lstStyle/>
          <a:p>
            <a:r>
              <a:rPr lang="en-IN" dirty="0">
                <a:solidFill>
                  <a:srgbClr val="002060"/>
                </a:solidFill>
                <a:latin typeface="Times New Roman" panose="02020603050405020304" pitchFamily="18" charset="0"/>
                <a:cs typeface="Times New Roman" panose="02020603050405020304" pitchFamily="18" charset="0"/>
              </a:rPr>
              <a:t>Docx document converted into docs and ready for Legal Analysis or Review after OCR parsing.</a:t>
            </a:r>
            <a:endParaRPr lang="en-IN" sz="1200" dirty="0"/>
          </a:p>
        </p:txBody>
      </p:sp>
      <p:pic>
        <p:nvPicPr>
          <p:cNvPr id="3" name="Picture 2">
            <a:extLst>
              <a:ext uri="{FF2B5EF4-FFF2-40B4-BE49-F238E27FC236}">
                <a16:creationId xmlns:a16="http://schemas.microsoft.com/office/drawing/2014/main" id="{95CDD1AF-0E14-60FB-5279-F02F973DDF8D}"/>
              </a:ext>
            </a:extLst>
          </p:cNvPr>
          <p:cNvPicPr>
            <a:picLocks noChangeAspect="1"/>
          </p:cNvPicPr>
          <p:nvPr/>
        </p:nvPicPr>
        <p:blipFill>
          <a:blip r:embed="rId3"/>
          <a:stretch>
            <a:fillRect/>
          </a:stretch>
        </p:blipFill>
        <p:spPr>
          <a:xfrm>
            <a:off x="645043" y="893256"/>
            <a:ext cx="7825563" cy="4037159"/>
          </a:xfrm>
          <a:prstGeom prst="rect">
            <a:avLst/>
          </a:prstGeom>
        </p:spPr>
      </p:pic>
    </p:spTree>
    <p:extLst>
      <p:ext uri="{BB962C8B-B14F-4D97-AF65-F5344CB8AC3E}">
        <p14:creationId xmlns:p14="http://schemas.microsoft.com/office/powerpoint/2010/main" val="142998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63795"/>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Demo Video/ Screenshot</a:t>
            </a:r>
            <a:endParaRPr lang="en-US" sz="1800" b="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EF0C556-DCC8-2837-A826-3C2E47219447}"/>
              </a:ext>
            </a:extLst>
          </p:cNvPr>
          <p:cNvSpPr txBox="1"/>
          <p:nvPr/>
        </p:nvSpPr>
        <p:spPr>
          <a:xfrm>
            <a:off x="549359" y="544337"/>
            <a:ext cx="8247314" cy="307777"/>
          </a:xfrm>
          <a:prstGeom prst="rect">
            <a:avLst/>
          </a:prstGeom>
          <a:noFill/>
        </p:spPr>
        <p:txBody>
          <a:bodyPr wrap="square">
            <a:spAutoFit/>
          </a:bodyPr>
          <a:lstStyle/>
          <a:p>
            <a:r>
              <a:rPr lang="en-IN" dirty="0">
                <a:solidFill>
                  <a:srgbClr val="002060"/>
                </a:solidFill>
                <a:latin typeface="Times New Roman" panose="02020603050405020304" pitchFamily="18" charset="0"/>
                <a:cs typeface="Times New Roman" panose="02020603050405020304" pitchFamily="18" charset="0"/>
              </a:rPr>
              <a:t>PDF document converted into docs and ready for Legal Analysis or Review after OCR parsing.</a:t>
            </a:r>
            <a:endParaRPr lang="en-IN" sz="1200" dirty="0"/>
          </a:p>
        </p:txBody>
      </p:sp>
      <p:pic>
        <p:nvPicPr>
          <p:cNvPr id="4" name="Picture 3">
            <a:extLst>
              <a:ext uri="{FF2B5EF4-FFF2-40B4-BE49-F238E27FC236}">
                <a16:creationId xmlns:a16="http://schemas.microsoft.com/office/drawing/2014/main" id="{22F5E6B8-F4CD-5A6D-20D6-A3881C6245AB}"/>
              </a:ext>
            </a:extLst>
          </p:cNvPr>
          <p:cNvPicPr>
            <a:picLocks noChangeAspect="1"/>
          </p:cNvPicPr>
          <p:nvPr/>
        </p:nvPicPr>
        <p:blipFill>
          <a:blip r:embed="rId3"/>
          <a:stretch>
            <a:fillRect/>
          </a:stretch>
        </p:blipFill>
        <p:spPr>
          <a:xfrm>
            <a:off x="531628" y="863390"/>
            <a:ext cx="7875181" cy="4072946"/>
          </a:xfrm>
          <a:prstGeom prst="rect">
            <a:avLst/>
          </a:prstGeom>
        </p:spPr>
      </p:pic>
    </p:spTree>
    <p:extLst>
      <p:ext uri="{BB962C8B-B14F-4D97-AF65-F5344CB8AC3E}">
        <p14:creationId xmlns:p14="http://schemas.microsoft.com/office/powerpoint/2010/main" val="2882288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423749" y="5"/>
            <a:ext cx="8280000" cy="772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Digital Asset Management System</a:t>
            </a:r>
            <a:br>
              <a:rPr lang="en" sz="2400" dirty="0">
                <a:latin typeface="Times New Roman" panose="02020603050405020304" pitchFamily="18" charset="0"/>
                <a:cs typeface="Times New Roman" panose="02020603050405020304" pitchFamily="18" charset="0"/>
              </a:rPr>
            </a:br>
            <a:r>
              <a:rPr lang="en" sz="1800" dirty="0">
                <a:latin typeface="Times New Roman" panose="02020603050405020304" pitchFamily="18" charset="0"/>
                <a:cs typeface="Times New Roman" panose="02020603050405020304" pitchFamily="18" charset="0"/>
              </a:rPr>
              <a:t>	</a:t>
            </a:r>
            <a:r>
              <a:rPr lang="en" sz="1800" b="0" dirty="0">
                <a:latin typeface="Times New Roman" panose="02020603050405020304" pitchFamily="18" charset="0"/>
                <a:cs typeface="Times New Roman" panose="02020603050405020304" pitchFamily="18" charset="0"/>
              </a:rPr>
              <a:t>A Gateway to the New World of Digital Banking - CatalystAI</a:t>
            </a:r>
            <a:endParaRPr sz="1800" b="0" dirty="0">
              <a:latin typeface="Times New Roman" panose="02020603050405020304" pitchFamily="18" charset="0"/>
              <a:cs typeface="Times New Roman" panose="02020603050405020304" pitchFamily="18" charset="0"/>
            </a:endParaRPr>
          </a:p>
        </p:txBody>
      </p:sp>
      <p:sp>
        <p:nvSpPr>
          <p:cNvPr id="270" name="Google Shape;270;p41"/>
          <p:cNvSpPr txBox="1"/>
          <p:nvPr/>
        </p:nvSpPr>
        <p:spPr>
          <a:xfrm>
            <a:off x="420230" y="1716309"/>
            <a:ext cx="2812071" cy="3188843"/>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Banking clients are increasingly demanding Digital Asset Management System that enables access to new digital markets.</a:t>
            </a:r>
          </a:p>
          <a:p>
            <a:pPr marL="171450" lvl="0" indent="-171450" algn="l" rtl="0">
              <a:spcBef>
                <a:spcPts val="0"/>
              </a:spcBef>
              <a:spcAft>
                <a:spcPts val="0"/>
              </a:spcAft>
              <a:buFont typeface="Wingdings" panose="05000000000000000000" pitchFamily="2" charset="2"/>
              <a:buChar char="Ø"/>
            </a:pPr>
            <a:endPar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Our current lack of digital asset management capabilities can expose Banking industry to:</a:t>
            </a:r>
          </a:p>
          <a:p>
            <a:pPr lvl="0" algn="l" rtl="0">
              <a:spcBef>
                <a:spcPts val="0"/>
              </a:spcBef>
              <a:spcAft>
                <a:spcPts val="0"/>
              </a:spcAft>
            </a:pPr>
            <a:endPar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
            </a:pPr>
            <a:r>
              <a:rPr lang="en" sz="1200" dirty="0">
                <a:solidFill>
                  <a:srgbClr val="FF0000"/>
                </a:solidFill>
                <a:highlight>
                  <a:srgbClr val="FFFFFF"/>
                </a:highlight>
                <a:latin typeface="Times New Roman" panose="02020603050405020304" pitchFamily="18" charset="0"/>
                <a:ea typeface="Lato"/>
                <a:cs typeface="Times New Roman" panose="02020603050405020304" pitchFamily="18" charset="0"/>
                <a:sym typeface="Lato"/>
              </a:rPr>
              <a:t>Revenue reduction, loss </a:t>
            </a:r>
            <a:r>
              <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of</a:t>
            </a:r>
            <a:r>
              <a:rPr lang="en" sz="1200" dirty="0">
                <a:solidFill>
                  <a:srgbClr val="FF0000"/>
                </a:solidFill>
                <a:highlight>
                  <a:srgbClr val="FFFFFF"/>
                </a:highlight>
                <a:latin typeface="Times New Roman" panose="02020603050405020304" pitchFamily="18" charset="0"/>
                <a:ea typeface="Lato"/>
                <a:cs typeface="Times New Roman" panose="02020603050405020304" pitchFamily="18" charset="0"/>
                <a:sym typeface="Lato"/>
              </a:rPr>
              <a:t> client</a:t>
            </a:r>
            <a:r>
              <a:rPr lang="en-IN" sz="1200" dirty="0">
                <a:solidFill>
                  <a:srgbClr val="FF0000"/>
                </a:solidFill>
                <a:highlight>
                  <a:srgbClr val="FFFFFF"/>
                </a:highlight>
                <a:latin typeface="Times New Roman" panose="02020603050405020304" pitchFamily="18" charset="0"/>
                <a:ea typeface="Lato"/>
                <a:cs typeface="Times New Roman" panose="02020603050405020304" pitchFamily="18" charset="0"/>
                <a:sym typeface="Lato"/>
              </a:rPr>
              <a:t> wallet share</a:t>
            </a: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 to competition, </a:t>
            </a:r>
            <a:r>
              <a:rPr lang="en-IN" sz="1200" dirty="0">
                <a:solidFill>
                  <a:srgbClr val="FF0000"/>
                </a:solidFill>
                <a:highlight>
                  <a:srgbClr val="FFFFFF"/>
                </a:highlight>
                <a:latin typeface="Times New Roman" panose="02020603050405020304" pitchFamily="18" charset="0"/>
                <a:ea typeface="Lato"/>
                <a:cs typeface="Times New Roman" panose="02020603050405020304" pitchFamily="18" charset="0"/>
                <a:sym typeface="Lato"/>
              </a:rPr>
              <a:t>drop in AuM</a:t>
            </a: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 (Asset Under Management).</a:t>
            </a:r>
          </a:p>
          <a:p>
            <a:pPr marL="171450" lvl="0" indent="-171450" algn="l" rtl="0">
              <a:spcBef>
                <a:spcPts val="0"/>
              </a:spcBef>
              <a:spcAft>
                <a:spcPts val="0"/>
              </a:spcAft>
              <a:buFont typeface="Wingdings" panose="05000000000000000000" pitchFamily="2" charset="2"/>
              <a:buChar char="§"/>
            </a:pPr>
            <a:endPar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
            </a:pPr>
            <a:r>
              <a:rPr lang="en-IN" sz="1200" dirty="0">
                <a:solidFill>
                  <a:srgbClr val="FF0000"/>
                </a:solidFill>
                <a:highlight>
                  <a:srgbClr val="FFFFFF"/>
                </a:highlight>
                <a:latin typeface="Times New Roman" panose="02020603050405020304" pitchFamily="18" charset="0"/>
                <a:ea typeface="Lato"/>
                <a:cs typeface="Times New Roman" panose="02020603050405020304" pitchFamily="18" charset="0"/>
                <a:sym typeface="Lato"/>
              </a:rPr>
              <a:t>Inability to complete</a:t>
            </a: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 for the future generation of “Digital Native” Customers.</a:t>
            </a:r>
            <a:endPar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p:txBody>
      </p:sp>
      <p:cxnSp>
        <p:nvCxnSpPr>
          <p:cNvPr id="3" name="Straight Connector 2">
            <a:extLst>
              <a:ext uri="{FF2B5EF4-FFF2-40B4-BE49-F238E27FC236}">
                <a16:creationId xmlns:a16="http://schemas.microsoft.com/office/drawing/2014/main" id="{1B475964-C5BA-6CCA-A871-F492427D715F}"/>
              </a:ext>
            </a:extLst>
          </p:cNvPr>
          <p:cNvCxnSpPr>
            <a:cxnSpLocks/>
          </p:cNvCxnSpPr>
          <p:nvPr/>
        </p:nvCxnSpPr>
        <p:spPr>
          <a:xfrm>
            <a:off x="0" y="1098714"/>
            <a:ext cx="9144000" cy="0"/>
          </a:xfrm>
          <a:prstGeom prst="line">
            <a:avLst/>
          </a:prstGeom>
          <a:ln>
            <a:solidFill>
              <a:srgbClr val="002060"/>
            </a:solidFill>
          </a:ln>
        </p:spPr>
        <p:style>
          <a:lnRef idx="2">
            <a:schemeClr val="accent2"/>
          </a:lnRef>
          <a:fillRef idx="0">
            <a:schemeClr val="accent2"/>
          </a:fillRef>
          <a:effectRef idx="1">
            <a:schemeClr val="accent2"/>
          </a:effectRef>
          <a:fontRef idx="minor">
            <a:schemeClr val="tx1"/>
          </a:fontRef>
        </p:style>
      </p:cxnSp>
      <p:sp>
        <p:nvSpPr>
          <p:cNvPr id="4" name="TextBox 3">
            <a:extLst>
              <a:ext uri="{FF2B5EF4-FFF2-40B4-BE49-F238E27FC236}">
                <a16:creationId xmlns:a16="http://schemas.microsoft.com/office/drawing/2014/main" id="{42C8279E-F678-F633-97C7-A75063E74BB5}"/>
              </a:ext>
            </a:extLst>
          </p:cNvPr>
          <p:cNvSpPr txBox="1"/>
          <p:nvPr/>
        </p:nvSpPr>
        <p:spPr>
          <a:xfrm>
            <a:off x="413143" y="786824"/>
            <a:ext cx="1429839" cy="307777"/>
          </a:xfrm>
          <a:prstGeom prst="rect">
            <a:avLst/>
          </a:prstGeom>
          <a:noFill/>
        </p:spPr>
        <p:txBody>
          <a:bodyPr wrap="square" rtlCol="0">
            <a:spAutoFit/>
          </a:bodyPr>
          <a:lstStyle/>
          <a:p>
            <a:r>
              <a:rPr lang="en-IN" b="1" dirty="0">
                <a:solidFill>
                  <a:srgbClr val="002060"/>
                </a:solidFill>
              </a:rPr>
              <a:t>PROPOSITION</a:t>
            </a:r>
          </a:p>
        </p:txBody>
      </p:sp>
      <p:sp>
        <p:nvSpPr>
          <p:cNvPr id="5" name="TextBox 4">
            <a:extLst>
              <a:ext uri="{FF2B5EF4-FFF2-40B4-BE49-F238E27FC236}">
                <a16:creationId xmlns:a16="http://schemas.microsoft.com/office/drawing/2014/main" id="{4EB4F34F-80BA-113B-5B8D-AF5A76D1E7F7}"/>
              </a:ext>
            </a:extLst>
          </p:cNvPr>
          <p:cNvSpPr txBox="1"/>
          <p:nvPr/>
        </p:nvSpPr>
        <p:spPr>
          <a:xfrm>
            <a:off x="420230" y="1254644"/>
            <a:ext cx="2812071" cy="461665"/>
          </a:xfrm>
          <a:prstGeom prst="rect">
            <a:avLst/>
          </a:prstGeom>
          <a:noFill/>
        </p:spPr>
        <p:txBody>
          <a:bodyPr wrap="square" rtlCol="0">
            <a:spAutoFit/>
          </a:bodyPr>
          <a:lstStyle/>
          <a:p>
            <a:r>
              <a:rPr lang="en-IN" sz="1200" dirty="0">
                <a:solidFill>
                  <a:srgbClr val="002060"/>
                </a:solidFill>
                <a:latin typeface="Times New Roman" panose="02020603050405020304" pitchFamily="18" charset="0"/>
                <a:cs typeface="Times New Roman" panose="02020603050405020304" pitchFamily="18" charset="0"/>
              </a:rPr>
              <a:t>Digital assets have long evolved since last one decade in Banking industry.</a:t>
            </a:r>
          </a:p>
        </p:txBody>
      </p:sp>
      <p:sp>
        <p:nvSpPr>
          <p:cNvPr id="7" name="Rectangle 6">
            <a:extLst>
              <a:ext uri="{FF2B5EF4-FFF2-40B4-BE49-F238E27FC236}">
                <a16:creationId xmlns:a16="http://schemas.microsoft.com/office/drawing/2014/main" id="{A312DAFE-D9A3-8527-349E-A1627DDB5A03}"/>
              </a:ext>
            </a:extLst>
          </p:cNvPr>
          <p:cNvSpPr/>
          <p:nvPr/>
        </p:nvSpPr>
        <p:spPr>
          <a:xfrm>
            <a:off x="3246474" y="1102828"/>
            <a:ext cx="5897526" cy="3735555"/>
          </a:xfrm>
          <a:prstGeom prst="rect">
            <a:avLst/>
          </a:prstGeom>
          <a:solidFill>
            <a:srgbClr val="F7FA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81D9CC13-0AA7-65E3-1FC7-028C3B81593D}"/>
              </a:ext>
            </a:extLst>
          </p:cNvPr>
          <p:cNvSpPr/>
          <p:nvPr/>
        </p:nvSpPr>
        <p:spPr>
          <a:xfrm>
            <a:off x="3544186" y="1290088"/>
            <a:ext cx="2062713" cy="715922"/>
          </a:xfrm>
          <a:prstGeom prst="roundRect">
            <a:avLst/>
          </a:prstGeom>
          <a:solidFill>
            <a:schemeClr val="bg2"/>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rgbClr val="FFFF00"/>
                </a:solidFill>
                <a:latin typeface="Times New Roman" panose="02020603050405020304" pitchFamily="18" charset="0"/>
                <a:cs typeface="Times New Roman" panose="02020603050405020304" pitchFamily="18" charset="0"/>
              </a:rPr>
              <a:t>Today</a:t>
            </a:r>
            <a:endParaRPr lang="en-IN" dirty="0">
              <a:solidFill>
                <a:srgbClr val="FFFF00"/>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Small Investment in “Digital Banking”</a:t>
            </a:r>
          </a:p>
        </p:txBody>
      </p:sp>
      <p:sp>
        <p:nvSpPr>
          <p:cNvPr id="13" name="Rectangle: Rounded Corners 12">
            <a:extLst>
              <a:ext uri="{FF2B5EF4-FFF2-40B4-BE49-F238E27FC236}">
                <a16:creationId xmlns:a16="http://schemas.microsoft.com/office/drawing/2014/main" id="{5A6D390A-46B1-320C-B1C1-DE8A11B35E6C}"/>
              </a:ext>
            </a:extLst>
          </p:cNvPr>
          <p:cNvSpPr/>
          <p:nvPr/>
        </p:nvSpPr>
        <p:spPr>
          <a:xfrm>
            <a:off x="6698508" y="1286552"/>
            <a:ext cx="2137141" cy="715922"/>
          </a:xfrm>
          <a:prstGeom prst="roundRect">
            <a:avLst/>
          </a:prstGeom>
          <a:solidFill>
            <a:schemeClr val="bg2"/>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rgbClr val="92D050"/>
                </a:solidFill>
                <a:latin typeface="Times New Roman" panose="02020603050405020304" pitchFamily="18" charset="0"/>
                <a:cs typeface="Times New Roman" panose="02020603050405020304" pitchFamily="18" charset="0"/>
              </a:rPr>
              <a:t>Tomorrow</a:t>
            </a:r>
            <a:endParaRPr lang="en-IN" dirty="0">
              <a:solidFill>
                <a:srgbClr val="92D050"/>
              </a:solidFill>
              <a:latin typeface="Times New Roman" panose="02020603050405020304" pitchFamily="18" charset="0"/>
              <a:cs typeface="Times New Roman" panose="02020603050405020304" pitchFamily="18" charset="0"/>
            </a:endParaRPr>
          </a:p>
          <a:p>
            <a:pPr algn="ctr"/>
            <a:r>
              <a:rPr lang="en-IN" dirty="0">
                <a:solidFill>
                  <a:schemeClr val="bg1"/>
                </a:solidFill>
                <a:latin typeface="Times New Roman" panose="02020603050405020304" pitchFamily="18" charset="0"/>
                <a:cs typeface="Times New Roman" panose="02020603050405020304" pitchFamily="18" charset="0"/>
              </a:rPr>
              <a:t>Material Reduction in Product Time-To-Market</a:t>
            </a:r>
          </a:p>
        </p:txBody>
      </p:sp>
      <p:cxnSp>
        <p:nvCxnSpPr>
          <p:cNvPr id="12" name="Straight Arrow Connector 11">
            <a:extLst>
              <a:ext uri="{FF2B5EF4-FFF2-40B4-BE49-F238E27FC236}">
                <a16:creationId xmlns:a16="http://schemas.microsoft.com/office/drawing/2014/main" id="{F7AFFA79-A709-CC70-D1B6-7CDD0D453453}"/>
              </a:ext>
            </a:extLst>
          </p:cNvPr>
          <p:cNvCxnSpPr/>
          <p:nvPr/>
        </p:nvCxnSpPr>
        <p:spPr>
          <a:xfrm>
            <a:off x="5684874" y="1649540"/>
            <a:ext cx="90022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7" name="Google Shape;270;p41">
            <a:extLst>
              <a:ext uri="{FF2B5EF4-FFF2-40B4-BE49-F238E27FC236}">
                <a16:creationId xmlns:a16="http://schemas.microsoft.com/office/drawing/2014/main" id="{4C5A31A9-3618-D93C-AF1E-FC8915D3E1AB}"/>
              </a:ext>
            </a:extLst>
          </p:cNvPr>
          <p:cNvSpPr txBox="1"/>
          <p:nvPr/>
        </p:nvSpPr>
        <p:spPr>
          <a:xfrm>
            <a:off x="3544186" y="2118285"/>
            <a:ext cx="5458047" cy="2666366"/>
          </a:xfrm>
          <a:prstGeom prst="rect">
            <a:avLst/>
          </a:prstGeom>
          <a:solidFill>
            <a:srgbClr val="F7FAFF"/>
          </a:solidFill>
          <a:ln>
            <a:noFill/>
          </a:ln>
        </p:spPr>
        <p:txBody>
          <a:bodyPr spcFirstLastPara="1" wrap="square" lIns="91425" tIns="91425" rIns="91425" bIns="91425" anchor="t" anchorCtr="0">
            <a:noAutofit/>
          </a:bodyPr>
          <a:lstStyle/>
          <a:p>
            <a:pPr lvl="0" algn="l" rtl="0">
              <a:spcBef>
                <a:spcPts val="0"/>
              </a:spcBef>
              <a:spcAft>
                <a:spcPts val="0"/>
              </a:spcAft>
            </a:pPr>
            <a:r>
              <a:rPr lang="en-US" sz="1200" b="1"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Our Proposal:</a:t>
            </a:r>
          </a:p>
          <a:p>
            <a:pPr lvl="0" algn="l" rtl="0">
              <a:spcBef>
                <a:spcPts val="0"/>
              </a:spcBef>
              <a:spcAft>
                <a:spcPts val="0"/>
              </a:spcAft>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Efficient Processing, Storage and Retrieval of Documents.</a:t>
            </a:r>
          </a:p>
          <a:p>
            <a:pPr lvl="0" algn="l" rtl="0">
              <a:spcBef>
                <a:spcPts val="0"/>
              </a:spcBef>
              <a:spcAft>
                <a:spcPts val="0"/>
              </a:spcAft>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As India aims to bring more and more people online and associate them with the banking infrastructure, there is a need to process the information accurately and quickly.</a:t>
            </a:r>
          </a:p>
          <a:p>
            <a:pPr lvl="0" algn="l" rtl="0">
              <a:spcBef>
                <a:spcPts val="0"/>
              </a:spcBef>
              <a:spcAft>
                <a:spcPts val="0"/>
              </a:spcAft>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With the use of Machine Learning in the Cloud, many of the banking processes like Account Opening, KYC Verification, Applications etc. can be automated to a certain extent thus reducing the time required for the same.</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Product can be use for document Risk Analysis and also can be extended for Digital Asset like Crypto Currency Risk Analysis in Future using AI Techniques.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63795"/>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Demo Video/ Screenshot</a:t>
            </a:r>
            <a:endParaRPr lang="en-US" sz="1800" b="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7672969-5FEB-1568-E6A8-791A50566A2B}"/>
              </a:ext>
            </a:extLst>
          </p:cNvPr>
          <p:cNvSpPr txBox="1"/>
          <p:nvPr/>
        </p:nvSpPr>
        <p:spPr>
          <a:xfrm>
            <a:off x="662770" y="544337"/>
            <a:ext cx="8247314" cy="307777"/>
          </a:xfrm>
          <a:prstGeom prst="rect">
            <a:avLst/>
          </a:prstGeom>
          <a:noFill/>
        </p:spPr>
        <p:txBody>
          <a:bodyPr wrap="square">
            <a:spAutoFit/>
          </a:bodyPr>
          <a:lstStyle/>
          <a:p>
            <a:r>
              <a:rPr lang="en-IN" dirty="0">
                <a:solidFill>
                  <a:srgbClr val="002060"/>
                </a:solidFill>
                <a:latin typeface="Times New Roman" panose="02020603050405020304" pitchFamily="18" charset="0"/>
                <a:cs typeface="Times New Roman" panose="02020603050405020304" pitchFamily="18" charset="0"/>
              </a:rPr>
              <a:t>PDF document converted into docs and ready for Legal Analysis or Review after OCR parsing.</a:t>
            </a:r>
            <a:endParaRPr lang="en-IN" sz="1200" dirty="0"/>
          </a:p>
        </p:txBody>
      </p:sp>
      <p:pic>
        <p:nvPicPr>
          <p:cNvPr id="4" name="Picture 3">
            <a:extLst>
              <a:ext uri="{FF2B5EF4-FFF2-40B4-BE49-F238E27FC236}">
                <a16:creationId xmlns:a16="http://schemas.microsoft.com/office/drawing/2014/main" id="{454943AB-C697-E281-B9A4-1F88EC3FB0C0}"/>
              </a:ext>
            </a:extLst>
          </p:cNvPr>
          <p:cNvPicPr>
            <a:picLocks noChangeAspect="1"/>
          </p:cNvPicPr>
          <p:nvPr/>
        </p:nvPicPr>
        <p:blipFill>
          <a:blip r:embed="rId3"/>
          <a:stretch>
            <a:fillRect/>
          </a:stretch>
        </p:blipFill>
        <p:spPr>
          <a:xfrm>
            <a:off x="1056168" y="829339"/>
            <a:ext cx="6782155" cy="4095622"/>
          </a:xfrm>
          <a:prstGeom prst="rect">
            <a:avLst/>
          </a:prstGeom>
        </p:spPr>
      </p:pic>
    </p:spTree>
    <p:extLst>
      <p:ext uri="{BB962C8B-B14F-4D97-AF65-F5344CB8AC3E}">
        <p14:creationId xmlns:p14="http://schemas.microsoft.com/office/powerpoint/2010/main" val="11130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63795"/>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Demo Video/ Screenshot</a:t>
            </a:r>
            <a:endParaRPr lang="en-US" sz="1800" b="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7672969-5FEB-1568-E6A8-791A50566A2B}"/>
              </a:ext>
            </a:extLst>
          </p:cNvPr>
          <p:cNvSpPr txBox="1"/>
          <p:nvPr/>
        </p:nvSpPr>
        <p:spPr>
          <a:xfrm>
            <a:off x="148850" y="544337"/>
            <a:ext cx="8910084" cy="307777"/>
          </a:xfrm>
          <a:prstGeom prst="rect">
            <a:avLst/>
          </a:prstGeom>
          <a:noFill/>
        </p:spPr>
        <p:txBody>
          <a:bodyPr wrap="square">
            <a:spAutoFit/>
          </a:bodyPr>
          <a:lstStyle/>
          <a:p>
            <a:r>
              <a:rPr lang="en-IN" dirty="0">
                <a:solidFill>
                  <a:srgbClr val="002060"/>
                </a:solidFill>
                <a:latin typeface="Times New Roman" panose="02020603050405020304" pitchFamily="18" charset="0"/>
                <a:cs typeface="Times New Roman" panose="02020603050405020304" pitchFamily="18" charset="0"/>
              </a:rPr>
              <a:t>CatalystAI Product can be use for Text based, Synonyms, Acronyms etc Search into document on NLP and ElasticSearch.</a:t>
            </a:r>
            <a:endParaRPr lang="en-IN" sz="1200" dirty="0"/>
          </a:p>
        </p:txBody>
      </p:sp>
      <p:pic>
        <p:nvPicPr>
          <p:cNvPr id="3" name="Picture 2">
            <a:extLst>
              <a:ext uri="{FF2B5EF4-FFF2-40B4-BE49-F238E27FC236}">
                <a16:creationId xmlns:a16="http://schemas.microsoft.com/office/drawing/2014/main" id="{3919351B-AC05-E83F-8D3F-9161BD82D421}"/>
              </a:ext>
            </a:extLst>
          </p:cNvPr>
          <p:cNvPicPr>
            <a:picLocks noChangeAspect="1"/>
          </p:cNvPicPr>
          <p:nvPr/>
        </p:nvPicPr>
        <p:blipFill>
          <a:blip r:embed="rId3"/>
          <a:stretch>
            <a:fillRect/>
          </a:stretch>
        </p:blipFill>
        <p:spPr>
          <a:xfrm>
            <a:off x="530777" y="921530"/>
            <a:ext cx="7982362" cy="3962079"/>
          </a:xfrm>
          <a:prstGeom prst="rect">
            <a:avLst/>
          </a:prstGeom>
        </p:spPr>
      </p:pic>
    </p:spTree>
    <p:extLst>
      <p:ext uri="{BB962C8B-B14F-4D97-AF65-F5344CB8AC3E}">
        <p14:creationId xmlns:p14="http://schemas.microsoft.com/office/powerpoint/2010/main" val="3228422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63795"/>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Demo Video/ Screenshot</a:t>
            </a:r>
            <a:endParaRPr lang="en-US" sz="1800" b="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7672969-5FEB-1568-E6A8-791A50566A2B}"/>
              </a:ext>
            </a:extLst>
          </p:cNvPr>
          <p:cNvSpPr txBox="1"/>
          <p:nvPr/>
        </p:nvSpPr>
        <p:spPr>
          <a:xfrm>
            <a:off x="148850" y="544337"/>
            <a:ext cx="8910084" cy="307777"/>
          </a:xfrm>
          <a:prstGeom prst="rect">
            <a:avLst/>
          </a:prstGeom>
          <a:noFill/>
        </p:spPr>
        <p:txBody>
          <a:bodyPr wrap="square">
            <a:spAutoFit/>
          </a:bodyPr>
          <a:lstStyle/>
          <a:p>
            <a:r>
              <a:rPr lang="en-IN" dirty="0">
                <a:solidFill>
                  <a:srgbClr val="002060"/>
                </a:solidFill>
                <a:latin typeface="Times New Roman" panose="02020603050405020304" pitchFamily="18" charset="0"/>
                <a:cs typeface="Times New Roman" panose="02020603050405020304" pitchFamily="18" charset="0"/>
              </a:rPr>
              <a:t>CatalystAI Product can be use for Text based, Synonyms, Acronyms etc Search into document on NLP and ElasticSearch.</a:t>
            </a:r>
            <a:endParaRPr lang="en-IN" sz="1200" dirty="0"/>
          </a:p>
        </p:txBody>
      </p:sp>
      <p:pic>
        <p:nvPicPr>
          <p:cNvPr id="4" name="Picture 3">
            <a:extLst>
              <a:ext uri="{FF2B5EF4-FFF2-40B4-BE49-F238E27FC236}">
                <a16:creationId xmlns:a16="http://schemas.microsoft.com/office/drawing/2014/main" id="{27545BF2-E084-245D-E796-741C7E2340B9}"/>
              </a:ext>
            </a:extLst>
          </p:cNvPr>
          <p:cNvPicPr>
            <a:picLocks noChangeAspect="1"/>
          </p:cNvPicPr>
          <p:nvPr/>
        </p:nvPicPr>
        <p:blipFill>
          <a:blip r:embed="rId3"/>
          <a:stretch>
            <a:fillRect/>
          </a:stretch>
        </p:blipFill>
        <p:spPr>
          <a:xfrm>
            <a:off x="354418" y="905403"/>
            <a:ext cx="8584019" cy="4050584"/>
          </a:xfrm>
          <a:prstGeom prst="rect">
            <a:avLst/>
          </a:prstGeom>
        </p:spPr>
      </p:pic>
    </p:spTree>
    <p:extLst>
      <p:ext uri="{BB962C8B-B14F-4D97-AF65-F5344CB8AC3E}">
        <p14:creationId xmlns:p14="http://schemas.microsoft.com/office/powerpoint/2010/main" val="3577553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63795"/>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Demo Video/ Screenshot</a:t>
            </a:r>
            <a:endParaRPr lang="en-US" sz="1800" b="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7672969-5FEB-1568-E6A8-791A50566A2B}"/>
              </a:ext>
            </a:extLst>
          </p:cNvPr>
          <p:cNvSpPr txBox="1"/>
          <p:nvPr/>
        </p:nvSpPr>
        <p:spPr>
          <a:xfrm>
            <a:off x="662770" y="544337"/>
            <a:ext cx="8247314" cy="307777"/>
          </a:xfrm>
          <a:prstGeom prst="rect">
            <a:avLst/>
          </a:prstGeom>
          <a:noFill/>
        </p:spPr>
        <p:txBody>
          <a:bodyPr wrap="square">
            <a:spAutoFit/>
          </a:bodyPr>
          <a:lstStyle/>
          <a:p>
            <a:r>
              <a:rPr lang="en-IN" dirty="0">
                <a:solidFill>
                  <a:srgbClr val="002060"/>
                </a:solidFill>
                <a:latin typeface="Times New Roman" panose="02020603050405020304" pitchFamily="18" charset="0"/>
                <a:cs typeface="Times New Roman" panose="02020603050405020304" pitchFamily="18" charset="0"/>
              </a:rPr>
              <a:t>CatalystAI Product can be use for Risk Analysis based on ML/DL Model Similarity Index.</a:t>
            </a:r>
            <a:endParaRPr lang="en-IN" sz="1200" dirty="0"/>
          </a:p>
        </p:txBody>
      </p:sp>
      <p:pic>
        <p:nvPicPr>
          <p:cNvPr id="3" name="Picture 2">
            <a:extLst>
              <a:ext uri="{FF2B5EF4-FFF2-40B4-BE49-F238E27FC236}">
                <a16:creationId xmlns:a16="http://schemas.microsoft.com/office/drawing/2014/main" id="{05873657-5EFE-BB7E-AEFE-061A60538ADC}"/>
              </a:ext>
            </a:extLst>
          </p:cNvPr>
          <p:cNvPicPr>
            <a:picLocks noChangeAspect="1"/>
          </p:cNvPicPr>
          <p:nvPr/>
        </p:nvPicPr>
        <p:blipFill>
          <a:blip r:embed="rId3"/>
          <a:stretch>
            <a:fillRect/>
          </a:stretch>
        </p:blipFill>
        <p:spPr>
          <a:xfrm>
            <a:off x="0" y="1078151"/>
            <a:ext cx="9144000" cy="3128963"/>
          </a:xfrm>
          <a:prstGeom prst="rect">
            <a:avLst/>
          </a:prstGeom>
        </p:spPr>
      </p:pic>
    </p:spTree>
    <p:extLst>
      <p:ext uri="{BB962C8B-B14F-4D97-AF65-F5344CB8AC3E}">
        <p14:creationId xmlns:p14="http://schemas.microsoft.com/office/powerpoint/2010/main" val="2702097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338275" y="1916925"/>
            <a:ext cx="8649300" cy="8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Thank You</a:t>
            </a:r>
            <a:endParaRPr sz="3600" dirty="0"/>
          </a:p>
        </p:txBody>
      </p:sp>
      <p:sp>
        <p:nvSpPr>
          <p:cNvPr id="312" name="Google Shape;312;p48"/>
          <p:cNvSpPr txBox="1">
            <a:spLocks noGrp="1"/>
          </p:cNvSpPr>
          <p:nvPr>
            <p:ph type="subTitle" idx="1"/>
          </p:nvPr>
        </p:nvSpPr>
        <p:spPr>
          <a:xfrm>
            <a:off x="339712" y="2750625"/>
            <a:ext cx="4559100" cy="116215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pPr>
            <a:r>
              <a:rPr lang="en" sz="1500" dirty="0">
                <a:solidFill>
                  <a:schemeClr val="bg1"/>
                </a:solidFill>
              </a:rPr>
              <a:t>Akhilesh Dixit</a:t>
            </a:r>
          </a:p>
          <a:p>
            <a:pPr marL="0" lvl="0" indent="0" algn="l" rtl="0">
              <a:spcBef>
                <a:spcPts val="0"/>
              </a:spcBef>
              <a:spcAft>
                <a:spcPts val="1600"/>
              </a:spcAft>
            </a:pPr>
            <a:r>
              <a:rPr lang="en" sz="1500" dirty="0">
                <a:solidFill>
                  <a:schemeClr val="bg1"/>
                </a:solidFill>
              </a:rPr>
              <a:t>Ishwar Patil</a:t>
            </a:r>
            <a:endParaRPr sz="15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409573" y="7090"/>
            <a:ext cx="5005943" cy="4315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Digital Asset Management System</a:t>
            </a:r>
            <a:endParaRPr sz="1800" b="0" dirty="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1B475964-C5BA-6CCA-A871-F492427D715F}"/>
              </a:ext>
            </a:extLst>
          </p:cNvPr>
          <p:cNvCxnSpPr>
            <a:cxnSpLocks/>
          </p:cNvCxnSpPr>
          <p:nvPr/>
        </p:nvCxnSpPr>
        <p:spPr>
          <a:xfrm>
            <a:off x="99232" y="1538194"/>
            <a:ext cx="2892056" cy="0"/>
          </a:xfrm>
          <a:prstGeom prst="line">
            <a:avLst/>
          </a:prstGeom>
          <a:ln w="38100">
            <a:gradFill flip="none" rotWithShape="1">
              <a:gsLst>
                <a:gs pos="5000">
                  <a:schemeClr val="accent2">
                    <a:lumMod val="50000"/>
                  </a:schemeClr>
                </a:gs>
                <a:gs pos="74000">
                  <a:schemeClr val="accent2">
                    <a:lumMod val="60000"/>
                    <a:lumOff val="40000"/>
                  </a:schemeClr>
                </a:gs>
                <a:gs pos="83000">
                  <a:schemeClr val="accent2">
                    <a:lumMod val="40000"/>
                    <a:lumOff val="60000"/>
                  </a:schemeClr>
                </a:gs>
                <a:gs pos="100000">
                  <a:schemeClr val="accent2">
                    <a:lumMod val="20000"/>
                    <a:lumOff val="80000"/>
                  </a:schemeClr>
                </a:gs>
              </a:gsLst>
              <a:path path="circle">
                <a:fillToRect r="100000" b="100000"/>
              </a:path>
              <a:tileRect l="-100000" t="-100000"/>
            </a:gradFill>
          </a:ln>
        </p:spPr>
        <p:style>
          <a:lnRef idx="2">
            <a:schemeClr val="accent2"/>
          </a:lnRef>
          <a:fillRef idx="0">
            <a:schemeClr val="accent2"/>
          </a:fillRef>
          <a:effectRef idx="1">
            <a:schemeClr val="accent2"/>
          </a:effectRef>
          <a:fontRef idx="minor">
            <a:schemeClr val="tx1"/>
          </a:fontRef>
        </p:style>
      </p:cxnSp>
      <p:sp>
        <p:nvSpPr>
          <p:cNvPr id="4" name="TextBox 3">
            <a:extLst>
              <a:ext uri="{FF2B5EF4-FFF2-40B4-BE49-F238E27FC236}">
                <a16:creationId xmlns:a16="http://schemas.microsoft.com/office/drawing/2014/main" id="{42C8279E-F678-F633-97C7-A75063E74BB5}"/>
              </a:ext>
            </a:extLst>
          </p:cNvPr>
          <p:cNvSpPr txBox="1"/>
          <p:nvPr/>
        </p:nvSpPr>
        <p:spPr>
          <a:xfrm>
            <a:off x="413143" y="517481"/>
            <a:ext cx="6909145" cy="646331"/>
          </a:xfrm>
          <a:prstGeom prst="rect">
            <a:avLst/>
          </a:prstGeom>
          <a:noFill/>
        </p:spPr>
        <p:txBody>
          <a:bodyPr wrap="square" rtlCol="0">
            <a:spAutoFit/>
          </a:bodyPr>
          <a:lstStyle/>
          <a:p>
            <a:r>
              <a:rPr lang="en-IN" dirty="0">
                <a:solidFill>
                  <a:srgbClr val="002060"/>
                </a:solidFill>
                <a:latin typeface="Times New Roman" panose="02020603050405020304" pitchFamily="18" charset="0"/>
                <a:cs typeface="Times New Roman" panose="02020603050405020304" pitchFamily="18" charset="0"/>
              </a:rPr>
              <a:t>Taking Banking Industry from Zero capability towards “</a:t>
            </a:r>
            <a:r>
              <a:rPr lang="en-IN" dirty="0">
                <a:solidFill>
                  <a:srgbClr val="7030A0"/>
                </a:solidFill>
                <a:latin typeface="Times New Roman" panose="02020603050405020304" pitchFamily="18" charset="0"/>
                <a:cs typeface="Times New Roman" panose="02020603050405020304" pitchFamily="18" charset="0"/>
              </a:rPr>
              <a:t>An Innovative Business Offering</a:t>
            </a:r>
            <a:r>
              <a:rPr lang="en-IN" dirty="0">
                <a:solidFill>
                  <a:srgbClr val="002060"/>
                </a:solidFill>
                <a:latin typeface="Times New Roman" panose="02020603050405020304" pitchFamily="18" charset="0"/>
                <a:cs typeface="Times New Roman" panose="02020603050405020304" pitchFamily="18" charset="0"/>
              </a:rPr>
              <a:t>”.</a:t>
            </a:r>
          </a:p>
          <a:p>
            <a:endParaRPr lang="en-IN" sz="700" dirty="0">
              <a:solidFill>
                <a:srgbClr val="002060"/>
              </a:solidFill>
              <a:latin typeface="Times New Roman" panose="02020603050405020304" pitchFamily="18"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Rising Adoption of Digital Banking Platform Among SMEs is Driving Market Growth</a:t>
            </a:r>
            <a:r>
              <a:rPr lang="en-IN" dirty="0">
                <a:solidFill>
                  <a:srgbClr val="002060"/>
                </a:solidFill>
                <a:latin typeface="Times New Roman" panose="02020603050405020304" pitchFamily="18" charset="0"/>
                <a:cs typeface="Times New Roman" panose="02020603050405020304" pitchFamily="18" charset="0"/>
              </a:rPr>
              <a:t>.</a:t>
            </a:r>
          </a:p>
        </p:txBody>
      </p:sp>
      <p:sp>
        <p:nvSpPr>
          <p:cNvPr id="7" name="Rectangle 6">
            <a:extLst>
              <a:ext uri="{FF2B5EF4-FFF2-40B4-BE49-F238E27FC236}">
                <a16:creationId xmlns:a16="http://schemas.microsoft.com/office/drawing/2014/main" id="{A312DAFE-D9A3-8527-349E-A1627DDB5A03}"/>
              </a:ext>
            </a:extLst>
          </p:cNvPr>
          <p:cNvSpPr/>
          <p:nvPr/>
        </p:nvSpPr>
        <p:spPr>
          <a:xfrm>
            <a:off x="85058" y="1644502"/>
            <a:ext cx="2906233" cy="3193881"/>
          </a:xfrm>
          <a:prstGeom prst="rect">
            <a:avLst/>
          </a:prstGeom>
          <a:solidFill>
            <a:srgbClr val="F7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Client demand for Digital assets vs Major Bank’s total lack of offering.</a:t>
            </a:r>
          </a:p>
          <a:p>
            <a:pPr lvl="0" algn="l" rtl="0">
              <a:spcBef>
                <a:spcPts val="0"/>
              </a:spcBef>
              <a:spcAft>
                <a:spcPts val="0"/>
              </a:spcAft>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Expected accelerated of asset outflows to digital-friendly platforms.</a:t>
            </a:r>
          </a:p>
          <a:p>
            <a:pPr lvl="0" algn="l" rtl="0">
              <a:spcBef>
                <a:spcPts val="0"/>
              </a:spcBef>
              <a:spcAft>
                <a:spcPts val="0"/>
              </a:spcAft>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International competitors already have a significant early advantage.</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Existing Manual Data Entry causing Repetitive task utilizing human hours and Human Errors.</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Difficulty in Retrieval of Documents.</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indent="-171450">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Scalability of Digital Assets Platform.</a:t>
            </a:r>
          </a:p>
        </p:txBody>
      </p:sp>
      <p:sp>
        <p:nvSpPr>
          <p:cNvPr id="6" name="TextBox 5">
            <a:extLst>
              <a:ext uri="{FF2B5EF4-FFF2-40B4-BE49-F238E27FC236}">
                <a16:creationId xmlns:a16="http://schemas.microsoft.com/office/drawing/2014/main" id="{6FDBEC5E-C49F-F02F-64A3-5A5332C03FB4}"/>
              </a:ext>
            </a:extLst>
          </p:cNvPr>
          <p:cNvSpPr txBox="1"/>
          <p:nvPr/>
        </p:nvSpPr>
        <p:spPr>
          <a:xfrm>
            <a:off x="21264" y="1240469"/>
            <a:ext cx="3083448" cy="276999"/>
          </a:xfrm>
          <a:prstGeom prst="rect">
            <a:avLst/>
          </a:prstGeom>
          <a:noFill/>
        </p:spPr>
        <p:txBody>
          <a:bodyPr wrap="square" rtlCol="0">
            <a:spAutoFit/>
          </a:bodyPr>
          <a:lstStyle/>
          <a:p>
            <a:r>
              <a:rPr lang="en-IN" sz="1200" b="1" dirty="0">
                <a:solidFill>
                  <a:srgbClr val="002060"/>
                </a:solidFill>
                <a:latin typeface="Times New Roman" panose="02020603050405020304" pitchFamily="18" charset="0"/>
                <a:cs typeface="Times New Roman" panose="02020603050405020304" pitchFamily="18" charset="0"/>
              </a:rPr>
              <a:t>WHAT ARE THE MAJOR PAIN POINTS?</a:t>
            </a:r>
          </a:p>
        </p:txBody>
      </p:sp>
      <p:cxnSp>
        <p:nvCxnSpPr>
          <p:cNvPr id="14" name="Straight Connector 13">
            <a:extLst>
              <a:ext uri="{FF2B5EF4-FFF2-40B4-BE49-F238E27FC236}">
                <a16:creationId xmlns:a16="http://schemas.microsoft.com/office/drawing/2014/main" id="{286A590E-F1CA-12B3-432B-BBD8971F1353}"/>
              </a:ext>
            </a:extLst>
          </p:cNvPr>
          <p:cNvCxnSpPr>
            <a:cxnSpLocks/>
          </p:cNvCxnSpPr>
          <p:nvPr/>
        </p:nvCxnSpPr>
        <p:spPr>
          <a:xfrm>
            <a:off x="3136608" y="1534654"/>
            <a:ext cx="2892056" cy="0"/>
          </a:xfrm>
          <a:prstGeom prst="line">
            <a:avLst/>
          </a:prstGeom>
          <a:ln w="38100">
            <a:gradFill flip="none" rotWithShape="1">
              <a:gsLst>
                <a:gs pos="5000">
                  <a:schemeClr val="accent2">
                    <a:lumMod val="50000"/>
                  </a:schemeClr>
                </a:gs>
                <a:gs pos="74000">
                  <a:schemeClr val="accent2">
                    <a:lumMod val="60000"/>
                    <a:lumOff val="40000"/>
                  </a:schemeClr>
                </a:gs>
                <a:gs pos="83000">
                  <a:schemeClr val="accent2">
                    <a:lumMod val="40000"/>
                    <a:lumOff val="60000"/>
                  </a:schemeClr>
                </a:gs>
                <a:gs pos="100000">
                  <a:schemeClr val="accent2">
                    <a:lumMod val="20000"/>
                    <a:lumOff val="80000"/>
                  </a:schemeClr>
                </a:gs>
              </a:gsLst>
              <a:path path="circle">
                <a:fillToRect r="100000" b="100000"/>
              </a:path>
              <a:tileRect l="-100000" t="-100000"/>
            </a:gradFill>
          </a:ln>
        </p:spPr>
        <p:style>
          <a:lnRef idx="2">
            <a:schemeClr val="accent2"/>
          </a:lnRef>
          <a:fillRef idx="0">
            <a:schemeClr val="accent2"/>
          </a:fillRef>
          <a:effectRef idx="1">
            <a:schemeClr val="accent2"/>
          </a:effectRef>
          <a:fontRef idx="minor">
            <a:schemeClr val="tx1"/>
          </a:fontRef>
        </p:style>
      </p:cxnSp>
      <p:sp>
        <p:nvSpPr>
          <p:cNvPr id="15" name="Rectangle 14">
            <a:extLst>
              <a:ext uri="{FF2B5EF4-FFF2-40B4-BE49-F238E27FC236}">
                <a16:creationId xmlns:a16="http://schemas.microsoft.com/office/drawing/2014/main" id="{4E87AAEF-0289-D31E-7D97-7933A35888C3}"/>
              </a:ext>
            </a:extLst>
          </p:cNvPr>
          <p:cNvSpPr/>
          <p:nvPr/>
        </p:nvSpPr>
        <p:spPr>
          <a:xfrm>
            <a:off x="3122434" y="1640962"/>
            <a:ext cx="2906233" cy="3193881"/>
          </a:xfrm>
          <a:prstGeom prst="rect">
            <a:avLst/>
          </a:prstGeom>
          <a:solidFill>
            <a:srgbClr val="F7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A recent study, conducted by the strategic consulting and market research firm BlueWeave Consulting, revealed that India digital banking platform market was worth </a:t>
            </a:r>
            <a:r>
              <a:rPr lang="en-US" sz="1200" dirty="0">
                <a:solidFill>
                  <a:srgbClr val="7030A0"/>
                </a:solidFill>
                <a:highlight>
                  <a:srgbClr val="FFFFFF"/>
                </a:highlight>
                <a:latin typeface="Times New Roman" panose="02020603050405020304" pitchFamily="18" charset="0"/>
                <a:ea typeface="Lato"/>
                <a:cs typeface="Times New Roman" panose="02020603050405020304" pitchFamily="18" charset="0"/>
                <a:sym typeface="Lato"/>
              </a:rPr>
              <a:t>USD 776.7 million</a:t>
            </a: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 in the year 2021. According to the study, the market is estimated to grow at a </a:t>
            </a:r>
            <a:r>
              <a:rPr lang="en-US" sz="1200" dirty="0">
                <a:solidFill>
                  <a:srgbClr val="7030A0"/>
                </a:solidFill>
                <a:highlight>
                  <a:srgbClr val="FFFFFF"/>
                </a:highlight>
                <a:latin typeface="Times New Roman" panose="02020603050405020304" pitchFamily="18" charset="0"/>
                <a:ea typeface="Lato"/>
                <a:cs typeface="Times New Roman" panose="02020603050405020304" pitchFamily="18" charset="0"/>
                <a:sym typeface="Lato"/>
              </a:rPr>
              <a:t>CAGR (Compound Annual Growth Rate) of 9.8%</a:t>
            </a: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 earning revenue of around</a:t>
            </a:r>
          </a:p>
          <a:p>
            <a:pPr lvl="0" algn="l" rtl="0">
              <a:spcBef>
                <a:spcPts val="0"/>
              </a:spcBef>
              <a:spcAft>
                <a:spcPts val="0"/>
              </a:spcAft>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    </a:t>
            </a:r>
            <a:r>
              <a:rPr lang="en-US" sz="1200" b="1" dirty="0">
                <a:solidFill>
                  <a:srgbClr val="7030A0"/>
                </a:solidFill>
                <a:highlight>
                  <a:srgbClr val="FFFFFF"/>
                </a:highlight>
                <a:latin typeface="Times New Roman" panose="02020603050405020304" pitchFamily="18" charset="0"/>
                <a:ea typeface="Lato"/>
                <a:cs typeface="Times New Roman" panose="02020603050405020304" pitchFamily="18" charset="0"/>
                <a:sym typeface="Lato"/>
              </a:rPr>
              <a:t>USD 1,485.5 million by the end of 2028</a:t>
            </a: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The growth of the India digital banking platform market can be attributed to rapid digitization and growing adoption of advanced technologies, such as cloud computing, Artificial Intelligence etc.</a:t>
            </a:r>
          </a:p>
        </p:txBody>
      </p:sp>
      <p:sp>
        <p:nvSpPr>
          <p:cNvPr id="16" name="TextBox 15">
            <a:extLst>
              <a:ext uri="{FF2B5EF4-FFF2-40B4-BE49-F238E27FC236}">
                <a16:creationId xmlns:a16="http://schemas.microsoft.com/office/drawing/2014/main" id="{6A2A9642-8199-6963-6F7C-E7FD7D058E36}"/>
              </a:ext>
            </a:extLst>
          </p:cNvPr>
          <p:cNvSpPr txBox="1"/>
          <p:nvPr/>
        </p:nvSpPr>
        <p:spPr>
          <a:xfrm>
            <a:off x="3058640" y="1236929"/>
            <a:ext cx="3083448" cy="276999"/>
          </a:xfrm>
          <a:prstGeom prst="rect">
            <a:avLst/>
          </a:prstGeom>
          <a:noFill/>
        </p:spPr>
        <p:txBody>
          <a:bodyPr wrap="square" rtlCol="0">
            <a:spAutoFit/>
          </a:bodyPr>
          <a:lstStyle/>
          <a:p>
            <a:r>
              <a:rPr lang="en-IN" sz="1200" b="1" dirty="0">
                <a:solidFill>
                  <a:srgbClr val="002060"/>
                </a:solidFill>
                <a:latin typeface="Times New Roman" panose="02020603050405020304" pitchFamily="18" charset="0"/>
                <a:cs typeface="Times New Roman" panose="02020603050405020304" pitchFamily="18" charset="0"/>
              </a:rPr>
              <a:t>HOW BIG IS THE PROBLEM?</a:t>
            </a:r>
          </a:p>
        </p:txBody>
      </p:sp>
      <p:cxnSp>
        <p:nvCxnSpPr>
          <p:cNvPr id="18" name="Straight Connector 17">
            <a:extLst>
              <a:ext uri="{FF2B5EF4-FFF2-40B4-BE49-F238E27FC236}">
                <a16:creationId xmlns:a16="http://schemas.microsoft.com/office/drawing/2014/main" id="{0A9FB667-3E07-B401-500F-E2BB371B88BF}"/>
              </a:ext>
            </a:extLst>
          </p:cNvPr>
          <p:cNvCxnSpPr>
            <a:cxnSpLocks/>
          </p:cNvCxnSpPr>
          <p:nvPr/>
        </p:nvCxnSpPr>
        <p:spPr>
          <a:xfrm>
            <a:off x="6163341" y="1541741"/>
            <a:ext cx="2892056" cy="0"/>
          </a:xfrm>
          <a:prstGeom prst="line">
            <a:avLst/>
          </a:prstGeom>
          <a:ln w="38100">
            <a:gradFill flip="none" rotWithShape="1">
              <a:gsLst>
                <a:gs pos="5000">
                  <a:schemeClr val="accent2">
                    <a:lumMod val="50000"/>
                  </a:schemeClr>
                </a:gs>
                <a:gs pos="74000">
                  <a:schemeClr val="accent2">
                    <a:lumMod val="60000"/>
                    <a:lumOff val="40000"/>
                  </a:schemeClr>
                </a:gs>
                <a:gs pos="83000">
                  <a:schemeClr val="accent2">
                    <a:lumMod val="40000"/>
                    <a:lumOff val="60000"/>
                  </a:schemeClr>
                </a:gs>
                <a:gs pos="100000">
                  <a:schemeClr val="accent2">
                    <a:lumMod val="20000"/>
                    <a:lumOff val="80000"/>
                  </a:schemeClr>
                </a:gs>
              </a:gsLst>
              <a:path path="circle">
                <a:fillToRect r="100000" b="100000"/>
              </a:path>
              <a:tileRect l="-100000" t="-100000"/>
            </a:gradFill>
          </a:ln>
        </p:spPr>
        <p:style>
          <a:lnRef idx="2">
            <a:schemeClr val="accent2"/>
          </a:lnRef>
          <a:fillRef idx="0">
            <a:schemeClr val="accent2"/>
          </a:fillRef>
          <a:effectRef idx="1">
            <a:schemeClr val="accent2"/>
          </a:effectRef>
          <a:fontRef idx="minor">
            <a:schemeClr val="tx1"/>
          </a:fontRef>
        </p:style>
      </p:cxnSp>
      <p:sp>
        <p:nvSpPr>
          <p:cNvPr id="19" name="Rectangle 18">
            <a:extLst>
              <a:ext uri="{FF2B5EF4-FFF2-40B4-BE49-F238E27FC236}">
                <a16:creationId xmlns:a16="http://schemas.microsoft.com/office/drawing/2014/main" id="{F154D3DA-3187-5DE7-B724-6B94B62B2685}"/>
              </a:ext>
            </a:extLst>
          </p:cNvPr>
          <p:cNvSpPr/>
          <p:nvPr/>
        </p:nvSpPr>
        <p:spPr>
          <a:xfrm>
            <a:off x="6149167" y="1648049"/>
            <a:ext cx="2906233" cy="3193881"/>
          </a:xfrm>
          <a:prstGeom prst="rect">
            <a:avLst/>
          </a:prstGeom>
          <a:solidFill>
            <a:srgbClr val="F7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lgn="l" rtl="0">
              <a:spcBef>
                <a:spcPts val="0"/>
              </a:spcBef>
              <a:spcAft>
                <a:spcPts val="0"/>
              </a:spcAft>
              <a:buFont typeface="Wingdings" panose="05000000000000000000" pitchFamily="2" charset="2"/>
              <a:buChar char="Ø"/>
            </a:pPr>
            <a:r>
              <a:rPr lang="en-US" sz="1200" dirty="0">
                <a:solidFill>
                  <a:srgbClr val="7030A0"/>
                </a:solidFill>
                <a:highlight>
                  <a:srgbClr val="FFFFFF"/>
                </a:highlight>
                <a:latin typeface="Times New Roman" panose="02020603050405020304" pitchFamily="18" charset="0"/>
                <a:ea typeface="Lato"/>
                <a:cs typeface="Times New Roman" panose="02020603050405020304" pitchFamily="18" charset="0"/>
                <a:sym typeface="Lato"/>
              </a:rPr>
              <a:t>Loss</a:t>
            </a: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 of high margin </a:t>
            </a:r>
            <a:r>
              <a:rPr lang="en-US" sz="1200" dirty="0">
                <a:solidFill>
                  <a:srgbClr val="7030A0"/>
                </a:solidFill>
                <a:highlight>
                  <a:srgbClr val="FFFFFF"/>
                </a:highlight>
                <a:latin typeface="Times New Roman" panose="02020603050405020304" pitchFamily="18" charset="0"/>
                <a:ea typeface="Lato"/>
                <a:cs typeface="Times New Roman" panose="02020603050405020304" pitchFamily="18" charset="0"/>
                <a:sym typeface="Lato"/>
              </a:rPr>
              <a:t>revenue</a:t>
            </a: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 opportunities.</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Risk of </a:t>
            </a:r>
            <a:r>
              <a:rPr lang="en-US" sz="1200" dirty="0">
                <a:solidFill>
                  <a:srgbClr val="7030A0"/>
                </a:solidFill>
                <a:highlight>
                  <a:srgbClr val="FFFFFF"/>
                </a:highlight>
                <a:latin typeface="Times New Roman" panose="02020603050405020304" pitchFamily="18" charset="0"/>
                <a:ea typeface="Lato"/>
                <a:cs typeface="Times New Roman" panose="02020603050405020304" pitchFamily="18" charset="0"/>
                <a:sym typeface="Lato"/>
              </a:rPr>
              <a:t>losing existing clients.</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Compounding effects of AuM off-boarding.</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Inability to engage with the future generation of customers.</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Continuously increasing gap between Indian Banks vs International Peers &amp; </a:t>
            </a:r>
            <a:r>
              <a:rPr lang="en-US" sz="1200" dirty="0">
                <a:solidFill>
                  <a:srgbClr val="7030A0"/>
                </a:solidFill>
                <a:highlight>
                  <a:srgbClr val="FFFFFF"/>
                </a:highlight>
                <a:latin typeface="Times New Roman" panose="02020603050405020304" pitchFamily="18" charset="0"/>
                <a:ea typeface="Lato"/>
                <a:cs typeface="Times New Roman" panose="02020603050405020304" pitchFamily="18" charset="0"/>
                <a:sym typeface="Lato"/>
              </a:rPr>
              <a:t>Neo Banks</a:t>
            </a: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Perception of Indian Bank as an entrepreneurial </a:t>
            </a:r>
            <a:r>
              <a:rPr lang="en-US" sz="1200" dirty="0">
                <a:solidFill>
                  <a:srgbClr val="7030A0"/>
                </a:solidFill>
                <a:highlight>
                  <a:srgbClr val="FFFFFF"/>
                </a:highlight>
                <a:latin typeface="Times New Roman" panose="02020603050405020304" pitchFamily="18" charset="0"/>
                <a:ea typeface="Lato"/>
                <a:cs typeface="Times New Roman" panose="02020603050405020304" pitchFamily="18" charset="0"/>
                <a:sym typeface="Lato"/>
              </a:rPr>
              <a:t>brand can suffer</a:t>
            </a: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a:t>
            </a:r>
            <a:endParaRPr lang="en-US" sz="1200" dirty="0">
              <a:solidFill>
                <a:srgbClr val="7030A0"/>
              </a:solidFill>
              <a:highlight>
                <a:srgbClr val="FFFFFF"/>
              </a:highlight>
              <a:latin typeface="Times New Roman" panose="02020603050405020304" pitchFamily="18" charset="0"/>
              <a:ea typeface="Lato"/>
              <a:cs typeface="Times New Roman" panose="02020603050405020304" pitchFamily="18" charset="0"/>
              <a:sym typeface="Lato"/>
            </a:endParaRPr>
          </a:p>
        </p:txBody>
      </p:sp>
      <p:sp>
        <p:nvSpPr>
          <p:cNvPr id="20" name="TextBox 19">
            <a:extLst>
              <a:ext uri="{FF2B5EF4-FFF2-40B4-BE49-F238E27FC236}">
                <a16:creationId xmlns:a16="http://schemas.microsoft.com/office/drawing/2014/main" id="{DFAA44C8-B1AD-809B-BF3F-E3A7FB11F3EB}"/>
              </a:ext>
            </a:extLst>
          </p:cNvPr>
          <p:cNvSpPr txBox="1"/>
          <p:nvPr/>
        </p:nvSpPr>
        <p:spPr>
          <a:xfrm>
            <a:off x="6085373" y="1244016"/>
            <a:ext cx="2970024" cy="276999"/>
          </a:xfrm>
          <a:prstGeom prst="rect">
            <a:avLst/>
          </a:prstGeom>
          <a:noFill/>
        </p:spPr>
        <p:txBody>
          <a:bodyPr wrap="square" rtlCol="0">
            <a:spAutoFit/>
          </a:bodyPr>
          <a:lstStyle/>
          <a:p>
            <a:r>
              <a:rPr lang="en-IN" sz="1200" b="1" dirty="0">
                <a:solidFill>
                  <a:srgbClr val="002060"/>
                </a:solidFill>
                <a:latin typeface="Times New Roman" panose="02020603050405020304" pitchFamily="18" charset="0"/>
                <a:cs typeface="Times New Roman" panose="02020603050405020304" pitchFamily="18" charset="0"/>
              </a:rPr>
              <a:t>IMPACT IF UNCHANGED?</a:t>
            </a:r>
          </a:p>
        </p:txBody>
      </p:sp>
    </p:spTree>
    <p:extLst>
      <p:ext uri="{BB962C8B-B14F-4D97-AF65-F5344CB8AC3E}">
        <p14:creationId xmlns:p14="http://schemas.microsoft.com/office/powerpoint/2010/main" val="3491343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413142" y="70883"/>
            <a:ext cx="8730857" cy="9002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Digital Asset Management System</a:t>
            </a:r>
            <a:br>
              <a:rPr lang="en" sz="2400" dirty="0">
                <a:latin typeface="Times New Roman" panose="02020603050405020304" pitchFamily="18" charset="0"/>
                <a:cs typeface="Times New Roman" panose="02020603050405020304" pitchFamily="18" charset="0"/>
              </a:rPr>
            </a:br>
            <a:br>
              <a:rPr lang="en" sz="1200" b="0" dirty="0">
                <a:latin typeface="Times New Roman" panose="02020603050405020304" pitchFamily="18" charset="0"/>
                <a:cs typeface="Times New Roman" panose="02020603050405020304" pitchFamily="18" charset="0"/>
              </a:rPr>
            </a:br>
            <a:r>
              <a:rPr lang="en" sz="1200" b="0" dirty="0">
                <a:latin typeface="Times New Roman" panose="02020603050405020304" pitchFamily="18" charset="0"/>
                <a:cs typeface="Times New Roman" panose="02020603050405020304" pitchFamily="18" charset="0"/>
              </a:rPr>
              <a:t>MVP Platform for Digital Assets Optimization and OCR Processing.</a:t>
            </a:r>
            <a:br>
              <a:rPr lang="en" sz="1200" b="0" dirty="0">
                <a:latin typeface="Times New Roman" panose="02020603050405020304" pitchFamily="18" charset="0"/>
                <a:cs typeface="Times New Roman" panose="02020603050405020304" pitchFamily="18" charset="0"/>
              </a:rPr>
            </a:br>
            <a:r>
              <a:rPr lang="en-US" sz="1200" b="0" dirty="0">
                <a:latin typeface="Times New Roman" panose="02020603050405020304" pitchFamily="18" charset="0"/>
                <a:cs typeface="Times New Roman" panose="02020603050405020304" pitchFamily="18" charset="0"/>
              </a:rPr>
              <a:t>Organization which requires to process Application Forms, KYC Documents, Invoices, Claim Forms etc. can greatly benefit using product.</a:t>
            </a:r>
            <a:endParaRPr sz="1800" b="0" dirty="0">
              <a:latin typeface="Times New Roman" panose="02020603050405020304" pitchFamily="18" charset="0"/>
              <a:cs typeface="Times New Roman" panose="02020603050405020304" pitchFamily="18" charset="0"/>
            </a:endParaRPr>
          </a:p>
        </p:txBody>
      </p:sp>
      <p:sp>
        <p:nvSpPr>
          <p:cNvPr id="270" name="Google Shape;270;p41"/>
          <p:cNvSpPr txBox="1"/>
          <p:nvPr/>
        </p:nvSpPr>
        <p:spPr>
          <a:xfrm>
            <a:off x="420230" y="1808454"/>
            <a:ext cx="2812071" cy="290531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Document / Image Pre-Processing.</a:t>
            </a:r>
          </a:p>
          <a:p>
            <a:pPr marL="171450" lvl="0" indent="-171450" algn="l" rtl="0">
              <a:spcBef>
                <a:spcPts val="0"/>
              </a:spcBef>
              <a:spcAft>
                <a:spcPts val="0"/>
              </a:spcAft>
              <a:buFont typeface="Wingdings" panose="05000000000000000000" pitchFamily="2" charset="2"/>
              <a:buChar char="Ø"/>
            </a:pPr>
            <a:endPar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Segmentation and Feature Extraction.</a:t>
            </a:r>
          </a:p>
          <a:p>
            <a:pPr marL="171450" lvl="0" indent="-171450" algn="l" rtl="0">
              <a:spcBef>
                <a:spcPts val="0"/>
              </a:spcBef>
              <a:spcAft>
                <a:spcPts val="0"/>
              </a:spcAft>
              <a:buFont typeface="Wingdings" panose="05000000000000000000" pitchFamily="2" charset="2"/>
              <a:buChar char="Ø"/>
            </a:pPr>
            <a:endPar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Optical Character Recognition (OCR) along with </a:t>
            </a: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Data extraction, Data analysis and Data Preparation</a:t>
            </a:r>
            <a:r>
              <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a:t>
            </a:r>
            <a:endPar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endPar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Model Training, Evaluation, Validation, Serving and Monitoring.</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Tag and AI based categorization.</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Final OCR-Output.</a:t>
            </a:r>
          </a:p>
          <a:p>
            <a:pPr marL="171450" lvl="0" indent="-171450" algn="l" rtl="0">
              <a:spcBef>
                <a:spcPts val="0"/>
              </a:spcBef>
              <a:spcAft>
                <a:spcPts val="0"/>
              </a:spcAft>
              <a:buFont typeface="Wingdings" panose="05000000000000000000" pitchFamily="2" charset="2"/>
              <a:buChar char="Ø"/>
            </a:pPr>
            <a:endPar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p:txBody>
      </p:sp>
      <p:cxnSp>
        <p:nvCxnSpPr>
          <p:cNvPr id="3" name="Straight Connector 2">
            <a:extLst>
              <a:ext uri="{FF2B5EF4-FFF2-40B4-BE49-F238E27FC236}">
                <a16:creationId xmlns:a16="http://schemas.microsoft.com/office/drawing/2014/main" id="{1B475964-C5BA-6CCA-A871-F492427D715F}"/>
              </a:ext>
            </a:extLst>
          </p:cNvPr>
          <p:cNvCxnSpPr>
            <a:cxnSpLocks/>
          </p:cNvCxnSpPr>
          <p:nvPr/>
        </p:nvCxnSpPr>
        <p:spPr>
          <a:xfrm>
            <a:off x="0" y="1382242"/>
            <a:ext cx="9144000" cy="0"/>
          </a:xfrm>
          <a:prstGeom prst="line">
            <a:avLst/>
          </a:prstGeom>
          <a:ln>
            <a:solidFill>
              <a:srgbClr val="002060"/>
            </a:solidFill>
          </a:ln>
        </p:spPr>
        <p:style>
          <a:lnRef idx="2">
            <a:schemeClr val="accent2"/>
          </a:lnRef>
          <a:fillRef idx="0">
            <a:schemeClr val="accent2"/>
          </a:fillRef>
          <a:effectRef idx="1">
            <a:schemeClr val="accent2"/>
          </a:effectRef>
          <a:fontRef idx="minor">
            <a:schemeClr val="tx1"/>
          </a:fontRef>
        </p:style>
      </p:cxnSp>
      <p:sp>
        <p:nvSpPr>
          <p:cNvPr id="4" name="TextBox 3">
            <a:extLst>
              <a:ext uri="{FF2B5EF4-FFF2-40B4-BE49-F238E27FC236}">
                <a16:creationId xmlns:a16="http://schemas.microsoft.com/office/drawing/2014/main" id="{42C8279E-F678-F633-97C7-A75063E74BB5}"/>
              </a:ext>
            </a:extLst>
          </p:cNvPr>
          <p:cNvSpPr txBox="1"/>
          <p:nvPr/>
        </p:nvSpPr>
        <p:spPr>
          <a:xfrm>
            <a:off x="413143" y="1034912"/>
            <a:ext cx="4024178" cy="307777"/>
          </a:xfrm>
          <a:prstGeom prst="rect">
            <a:avLst/>
          </a:prstGeom>
          <a:noFill/>
        </p:spPr>
        <p:txBody>
          <a:bodyPr wrap="square" rtlCol="0">
            <a:spAutoFit/>
          </a:bodyPr>
          <a:lstStyle/>
          <a:p>
            <a:r>
              <a:rPr lang="en-IN" b="1" dirty="0">
                <a:solidFill>
                  <a:srgbClr val="002060"/>
                </a:solidFill>
              </a:rPr>
              <a:t>PROPOSED SOLUTION</a:t>
            </a:r>
          </a:p>
        </p:txBody>
      </p:sp>
      <p:sp>
        <p:nvSpPr>
          <p:cNvPr id="5" name="TextBox 4">
            <a:extLst>
              <a:ext uri="{FF2B5EF4-FFF2-40B4-BE49-F238E27FC236}">
                <a16:creationId xmlns:a16="http://schemas.microsoft.com/office/drawing/2014/main" id="{4EB4F34F-80BA-113B-5B8D-AF5A76D1E7F7}"/>
              </a:ext>
            </a:extLst>
          </p:cNvPr>
          <p:cNvSpPr txBox="1"/>
          <p:nvPr/>
        </p:nvSpPr>
        <p:spPr>
          <a:xfrm>
            <a:off x="420230" y="1481468"/>
            <a:ext cx="2812071" cy="307777"/>
          </a:xfrm>
          <a:prstGeom prst="rect">
            <a:avLst/>
          </a:prstGeom>
          <a:noFill/>
        </p:spPr>
        <p:txBody>
          <a:bodyPr wrap="square" rtlCol="0">
            <a:spAutoFit/>
          </a:bodyPr>
          <a:lstStyle/>
          <a:p>
            <a:r>
              <a:rPr lang="en-IN" b="1" dirty="0">
                <a:solidFill>
                  <a:srgbClr val="002060"/>
                </a:solidFill>
                <a:latin typeface="Times New Roman" panose="02020603050405020304" pitchFamily="18" charset="0"/>
                <a:cs typeface="Times New Roman" panose="02020603050405020304" pitchFamily="18" charset="0"/>
              </a:rPr>
              <a:t>WHAT?</a:t>
            </a:r>
          </a:p>
        </p:txBody>
      </p:sp>
      <p:sp>
        <p:nvSpPr>
          <p:cNvPr id="7" name="Rectangle 6">
            <a:extLst>
              <a:ext uri="{FF2B5EF4-FFF2-40B4-BE49-F238E27FC236}">
                <a16:creationId xmlns:a16="http://schemas.microsoft.com/office/drawing/2014/main" id="{A312DAFE-D9A3-8527-349E-A1627DDB5A03}"/>
              </a:ext>
            </a:extLst>
          </p:cNvPr>
          <p:cNvSpPr/>
          <p:nvPr/>
        </p:nvSpPr>
        <p:spPr>
          <a:xfrm>
            <a:off x="3246474" y="1386357"/>
            <a:ext cx="5897526" cy="3403412"/>
          </a:xfrm>
          <a:prstGeom prst="rect">
            <a:avLst/>
          </a:prstGeom>
          <a:solidFill>
            <a:srgbClr val="F7FA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Google Shape;270;p41">
            <a:extLst>
              <a:ext uri="{FF2B5EF4-FFF2-40B4-BE49-F238E27FC236}">
                <a16:creationId xmlns:a16="http://schemas.microsoft.com/office/drawing/2014/main" id="{BE7007AF-93B3-C993-A9D3-00F9EFC285BF}"/>
              </a:ext>
            </a:extLst>
          </p:cNvPr>
          <p:cNvSpPr txBox="1"/>
          <p:nvPr/>
        </p:nvSpPr>
        <p:spPr>
          <a:xfrm>
            <a:off x="3535582" y="1804911"/>
            <a:ext cx="5431209" cy="276709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Optical Character Recognition NLP algorithms can be based on traditional image processing and machine learning-based approaches or deep learning-based methods or any native cloud microservice e.g. Azure Cloud Computer vision services.</a:t>
            </a:r>
          </a:p>
          <a:p>
            <a:pPr marL="171450" lvl="0" indent="-171450" algn="l" rtl="0">
              <a:spcBef>
                <a:spcPts val="0"/>
              </a:spcBef>
              <a:spcAft>
                <a:spcPts val="0"/>
              </a:spcAft>
              <a:buFont typeface="Wingdings" panose="05000000000000000000" pitchFamily="2" charset="2"/>
              <a:buChar char="Ø"/>
            </a:pPr>
            <a:endPar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Document Identification.</a:t>
            </a:r>
          </a:p>
          <a:p>
            <a:pPr marL="171450" lvl="0" indent="-171450" algn="l" rtl="0">
              <a:spcBef>
                <a:spcPts val="0"/>
              </a:spcBef>
              <a:spcAft>
                <a:spcPts val="0"/>
              </a:spcAft>
              <a:buFont typeface="Wingdings" panose="05000000000000000000" pitchFamily="2" charset="2"/>
              <a:buChar char="Ø"/>
            </a:pPr>
            <a:endPar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Data Entry Automation.</a:t>
            </a:r>
          </a:p>
          <a:p>
            <a:pPr marL="171450" lvl="0" indent="-171450" algn="l" rtl="0">
              <a:spcBef>
                <a:spcPts val="0"/>
              </a:spcBef>
              <a:spcAft>
                <a:spcPts val="0"/>
              </a:spcAft>
              <a:buFont typeface="Wingdings" panose="05000000000000000000" pitchFamily="2" charset="2"/>
              <a:buChar char="Ø"/>
            </a:pPr>
            <a:endPar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Pattern Recognition.</a:t>
            </a:r>
          </a:p>
          <a:p>
            <a:pPr marL="171450" lvl="0" indent="-171450" algn="l" rtl="0">
              <a:spcBef>
                <a:spcPts val="0"/>
              </a:spcBef>
              <a:spcAft>
                <a:spcPts val="0"/>
              </a:spcAft>
              <a:buFont typeface="Wingdings" panose="05000000000000000000" pitchFamily="2" charset="2"/>
              <a:buChar char="Ø"/>
            </a:pPr>
            <a:endPar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Feature Detection or Intelligent Character Recognition (ICR).</a:t>
            </a:r>
          </a:p>
          <a:p>
            <a:pPr marL="171450" lvl="0" indent="-171450" algn="l" rtl="0">
              <a:spcBef>
                <a:spcPts val="0"/>
              </a:spcBef>
              <a:spcAft>
                <a:spcPts val="0"/>
              </a:spcAft>
              <a:buFont typeface="Wingdings" panose="05000000000000000000" pitchFamily="2" charset="2"/>
              <a:buChar char="Ø"/>
            </a:pPr>
            <a:endPar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Text Translation, Recognition and Evaluation.</a:t>
            </a:r>
            <a:endPar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p:txBody>
      </p:sp>
      <p:sp>
        <p:nvSpPr>
          <p:cNvPr id="15" name="TextBox 14">
            <a:extLst>
              <a:ext uri="{FF2B5EF4-FFF2-40B4-BE49-F238E27FC236}">
                <a16:creationId xmlns:a16="http://schemas.microsoft.com/office/drawing/2014/main" id="{BB100D7F-253D-2EF9-B409-B9FE8C323242}"/>
              </a:ext>
            </a:extLst>
          </p:cNvPr>
          <p:cNvSpPr txBox="1"/>
          <p:nvPr/>
        </p:nvSpPr>
        <p:spPr>
          <a:xfrm>
            <a:off x="3507230" y="1477925"/>
            <a:ext cx="2812071" cy="307777"/>
          </a:xfrm>
          <a:prstGeom prst="rect">
            <a:avLst/>
          </a:prstGeom>
          <a:noFill/>
        </p:spPr>
        <p:txBody>
          <a:bodyPr wrap="square" rtlCol="0">
            <a:spAutoFit/>
          </a:bodyPr>
          <a:lstStyle/>
          <a:p>
            <a:r>
              <a:rPr lang="en-IN" b="1" dirty="0">
                <a:solidFill>
                  <a:srgbClr val="002060"/>
                </a:solidFill>
                <a:latin typeface="Times New Roman" panose="02020603050405020304" pitchFamily="18" charset="0"/>
                <a:cs typeface="Times New Roman" panose="02020603050405020304" pitchFamily="18" charset="0"/>
              </a:rPr>
              <a:t>HOW?</a:t>
            </a:r>
          </a:p>
        </p:txBody>
      </p:sp>
    </p:spTree>
    <p:extLst>
      <p:ext uri="{BB962C8B-B14F-4D97-AF65-F5344CB8AC3E}">
        <p14:creationId xmlns:p14="http://schemas.microsoft.com/office/powerpoint/2010/main" val="1314679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413142" y="21267"/>
            <a:ext cx="8730857" cy="9002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Digital Asset Management System – OCR based CatalystAI</a:t>
            </a:r>
            <a:br>
              <a:rPr lang="en" sz="2400" dirty="0">
                <a:latin typeface="Times New Roman" panose="02020603050405020304" pitchFamily="18" charset="0"/>
                <a:cs typeface="Times New Roman" panose="02020603050405020304" pitchFamily="18" charset="0"/>
              </a:rPr>
            </a:br>
            <a:br>
              <a:rPr lang="en" sz="1200" b="0" dirty="0">
                <a:latin typeface="Times New Roman" panose="02020603050405020304" pitchFamily="18" charset="0"/>
                <a:cs typeface="Times New Roman" panose="02020603050405020304" pitchFamily="18" charset="0"/>
              </a:rPr>
            </a:br>
            <a:r>
              <a:rPr lang="en-US" sz="1600" b="0" dirty="0">
                <a:latin typeface="Times New Roman" panose="02020603050405020304" pitchFamily="18" charset="0"/>
                <a:cs typeface="Times New Roman" panose="02020603050405020304" pitchFamily="18" charset="0"/>
              </a:rPr>
              <a:t>MVP Offering – Proposed Components Solution - CatalystAI.</a:t>
            </a:r>
            <a:endParaRPr lang="en-US" sz="1800" b="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A312DAFE-D9A3-8527-349E-A1627DDB5A03}"/>
              </a:ext>
            </a:extLst>
          </p:cNvPr>
          <p:cNvSpPr/>
          <p:nvPr/>
        </p:nvSpPr>
        <p:spPr>
          <a:xfrm>
            <a:off x="2459662" y="1053206"/>
            <a:ext cx="5897526" cy="3403412"/>
          </a:xfrm>
          <a:prstGeom prst="rect">
            <a:avLst/>
          </a:prstGeom>
          <a:solidFill>
            <a:srgbClr val="F7FAFF"/>
          </a:solidFill>
          <a:ln w="158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741F5B9A-4F90-E57F-0560-AAD7AE473830}"/>
              </a:ext>
            </a:extLst>
          </p:cNvPr>
          <p:cNvPicPr>
            <a:picLocks noChangeAspect="1"/>
          </p:cNvPicPr>
          <p:nvPr/>
        </p:nvPicPr>
        <p:blipFill>
          <a:blip r:embed="rId3"/>
          <a:stretch>
            <a:fillRect/>
          </a:stretch>
        </p:blipFill>
        <p:spPr>
          <a:xfrm>
            <a:off x="91256" y="2914389"/>
            <a:ext cx="2156647" cy="1554615"/>
          </a:xfrm>
          <a:prstGeom prst="rect">
            <a:avLst/>
          </a:prstGeom>
        </p:spPr>
      </p:pic>
      <p:sp>
        <p:nvSpPr>
          <p:cNvPr id="8" name="Rectangle: Rounded Corners 7">
            <a:extLst>
              <a:ext uri="{FF2B5EF4-FFF2-40B4-BE49-F238E27FC236}">
                <a16:creationId xmlns:a16="http://schemas.microsoft.com/office/drawing/2014/main" id="{5535CC94-ECFE-FB68-9A23-F83CCBEE64AA}"/>
              </a:ext>
            </a:extLst>
          </p:cNvPr>
          <p:cNvSpPr/>
          <p:nvPr/>
        </p:nvSpPr>
        <p:spPr>
          <a:xfrm>
            <a:off x="4572000" y="2237454"/>
            <a:ext cx="1495647" cy="843516"/>
          </a:xfrm>
          <a:prstGeom prst="roundRect">
            <a:avLst/>
          </a:prstGeom>
          <a:solidFill>
            <a:schemeClr val="bg1"/>
          </a:solidFill>
          <a:ln w="158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rPr>
              <a:t>CatalystAI</a:t>
            </a:r>
          </a:p>
          <a:p>
            <a:pPr algn="ctr"/>
            <a:r>
              <a:rPr lang="en-IN" dirty="0">
                <a:solidFill>
                  <a:srgbClr val="002060"/>
                </a:solidFill>
              </a:rPr>
              <a:t>Product</a:t>
            </a:r>
          </a:p>
        </p:txBody>
      </p:sp>
      <p:cxnSp>
        <p:nvCxnSpPr>
          <p:cNvPr id="10" name="Straight Arrow Connector 9">
            <a:extLst>
              <a:ext uri="{FF2B5EF4-FFF2-40B4-BE49-F238E27FC236}">
                <a16:creationId xmlns:a16="http://schemas.microsoft.com/office/drawing/2014/main" id="{A55B1997-9CD5-AC06-BD4A-DB7173D087F0}"/>
              </a:ext>
            </a:extLst>
          </p:cNvPr>
          <p:cNvCxnSpPr>
            <a:cxnSpLocks/>
            <a:endCxn id="7" idx="1"/>
          </p:cNvCxnSpPr>
          <p:nvPr/>
        </p:nvCxnSpPr>
        <p:spPr>
          <a:xfrm flipV="1">
            <a:off x="1601972" y="2754912"/>
            <a:ext cx="857690" cy="576623"/>
          </a:xfrm>
          <a:prstGeom prst="bentConnector3">
            <a:avLst>
              <a:gd name="adj1" fmla="val 41735"/>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Rectangle: Rounded Corners 20">
            <a:extLst>
              <a:ext uri="{FF2B5EF4-FFF2-40B4-BE49-F238E27FC236}">
                <a16:creationId xmlns:a16="http://schemas.microsoft.com/office/drawing/2014/main" id="{0382EC1B-F7D1-F966-46D5-357BAA70F1A7}"/>
              </a:ext>
            </a:extLst>
          </p:cNvPr>
          <p:cNvSpPr/>
          <p:nvPr/>
        </p:nvSpPr>
        <p:spPr>
          <a:xfrm>
            <a:off x="2704212" y="1234446"/>
            <a:ext cx="1495647" cy="843516"/>
          </a:xfrm>
          <a:prstGeom prst="roundRect">
            <a:avLst/>
          </a:prstGeom>
          <a:solidFill>
            <a:schemeClr val="bg1"/>
          </a:solidFill>
          <a:ln w="158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Optical Character Recognition</a:t>
            </a:r>
            <a:endParaRPr lang="en-IN" dirty="0">
              <a:solidFill>
                <a:srgbClr val="002060"/>
              </a:solidFill>
            </a:endParaRPr>
          </a:p>
        </p:txBody>
      </p:sp>
      <p:sp>
        <p:nvSpPr>
          <p:cNvPr id="22" name="Rectangle: Rounded Corners 21">
            <a:extLst>
              <a:ext uri="{FF2B5EF4-FFF2-40B4-BE49-F238E27FC236}">
                <a16:creationId xmlns:a16="http://schemas.microsoft.com/office/drawing/2014/main" id="{5638FEB3-7743-E189-11B5-EC1F58D80AD3}"/>
              </a:ext>
            </a:extLst>
          </p:cNvPr>
          <p:cNvSpPr/>
          <p:nvPr/>
        </p:nvSpPr>
        <p:spPr>
          <a:xfrm>
            <a:off x="6535488" y="1223816"/>
            <a:ext cx="1495647" cy="843516"/>
          </a:xfrm>
          <a:prstGeom prst="roundRect">
            <a:avLst/>
          </a:prstGeom>
          <a:solidFill>
            <a:schemeClr val="bg1"/>
          </a:solidFill>
          <a:ln w="158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rPr>
              <a:t>Enterprise Integration via Cloud Services</a:t>
            </a:r>
          </a:p>
        </p:txBody>
      </p:sp>
      <p:sp>
        <p:nvSpPr>
          <p:cNvPr id="23" name="Rectangle: Rounded Corners 22">
            <a:extLst>
              <a:ext uri="{FF2B5EF4-FFF2-40B4-BE49-F238E27FC236}">
                <a16:creationId xmlns:a16="http://schemas.microsoft.com/office/drawing/2014/main" id="{6D30300E-D72E-F817-C54B-36BF927568FF}"/>
              </a:ext>
            </a:extLst>
          </p:cNvPr>
          <p:cNvSpPr/>
          <p:nvPr/>
        </p:nvSpPr>
        <p:spPr>
          <a:xfrm>
            <a:off x="6531946" y="3353872"/>
            <a:ext cx="1495647" cy="843516"/>
          </a:xfrm>
          <a:prstGeom prst="roundRect">
            <a:avLst/>
          </a:prstGeom>
          <a:solidFill>
            <a:schemeClr val="bg1"/>
          </a:solidFill>
          <a:ln w="158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rPr>
              <a:t>Information Search</a:t>
            </a:r>
          </a:p>
        </p:txBody>
      </p:sp>
      <p:sp>
        <p:nvSpPr>
          <p:cNvPr id="24" name="Rectangle: Rounded Corners 23">
            <a:extLst>
              <a:ext uri="{FF2B5EF4-FFF2-40B4-BE49-F238E27FC236}">
                <a16:creationId xmlns:a16="http://schemas.microsoft.com/office/drawing/2014/main" id="{232EA389-9C9E-6717-9F76-9D69880491F5}"/>
              </a:ext>
            </a:extLst>
          </p:cNvPr>
          <p:cNvSpPr/>
          <p:nvPr/>
        </p:nvSpPr>
        <p:spPr>
          <a:xfrm>
            <a:off x="2697135" y="3424760"/>
            <a:ext cx="1495647" cy="843516"/>
          </a:xfrm>
          <a:prstGeom prst="roundRect">
            <a:avLst/>
          </a:prstGeom>
          <a:solidFill>
            <a:schemeClr val="bg1"/>
          </a:solidFill>
          <a:ln w="158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rPr>
              <a:t>NLP and</a:t>
            </a:r>
          </a:p>
          <a:p>
            <a:pPr algn="ctr"/>
            <a:r>
              <a:rPr lang="en-IN" dirty="0">
                <a:solidFill>
                  <a:srgbClr val="002060"/>
                </a:solidFill>
              </a:rPr>
              <a:t>Object Detection</a:t>
            </a:r>
          </a:p>
        </p:txBody>
      </p:sp>
    </p:spTree>
    <p:extLst>
      <p:ext uri="{BB962C8B-B14F-4D97-AF65-F5344CB8AC3E}">
        <p14:creationId xmlns:p14="http://schemas.microsoft.com/office/powerpoint/2010/main" val="4183621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413143" y="35443"/>
            <a:ext cx="6257016"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Document Pre-Processing Steps</a:t>
            </a:r>
            <a:endParaRPr lang="en-US" sz="1800" b="0" dirty="0">
              <a:latin typeface="Times New Roman" panose="02020603050405020304" pitchFamily="18" charset="0"/>
              <a:cs typeface="Times New Roman" panose="02020603050405020304" pitchFamily="18" charset="0"/>
            </a:endParaRPr>
          </a:p>
        </p:txBody>
      </p:sp>
      <p:sp>
        <p:nvSpPr>
          <p:cNvPr id="11" name="Google Shape;270;p41">
            <a:extLst>
              <a:ext uri="{FF2B5EF4-FFF2-40B4-BE49-F238E27FC236}">
                <a16:creationId xmlns:a16="http://schemas.microsoft.com/office/drawing/2014/main" id="{1317982A-14BB-18A5-E444-2590121F2D07}"/>
              </a:ext>
            </a:extLst>
          </p:cNvPr>
          <p:cNvSpPr txBox="1"/>
          <p:nvPr/>
        </p:nvSpPr>
        <p:spPr>
          <a:xfrm>
            <a:off x="420230" y="640329"/>
            <a:ext cx="8397705" cy="1317803"/>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Document / Image Pre-Processing.</a:t>
            </a:r>
          </a:p>
          <a:p>
            <a:pPr marL="171450" lvl="0" indent="-171450" algn="l" rtl="0">
              <a:spcBef>
                <a:spcPts val="0"/>
              </a:spcBef>
              <a:spcAft>
                <a:spcPts val="0"/>
              </a:spcAft>
              <a:buFont typeface="Wingdings" panose="05000000000000000000" pitchFamily="2" charset="2"/>
              <a:buChar char="Ø"/>
            </a:pP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Segmentation and Feature Extraction.</a:t>
            </a: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Optical Character Recognition (OCR) along with </a:t>
            </a: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Data extraction, Data analysis and Data Preparation</a:t>
            </a:r>
            <a:r>
              <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a:t>
            </a:r>
            <a:endPar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Model Training, Evaluation, Validation, Serving and Monitoring.</a:t>
            </a: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Tag and AI based categorization.</a:t>
            </a: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Final OCR-Output.</a:t>
            </a:r>
          </a:p>
          <a:p>
            <a:pPr marL="171450" lvl="0" indent="-171450" algn="l" rtl="0">
              <a:spcBef>
                <a:spcPts val="0"/>
              </a:spcBef>
              <a:spcAft>
                <a:spcPts val="0"/>
              </a:spcAft>
              <a:buFont typeface="Wingdings" panose="05000000000000000000" pitchFamily="2" charset="2"/>
              <a:buChar char="Ø"/>
            </a:pPr>
            <a:endPar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p:txBody>
      </p:sp>
      <p:pic>
        <p:nvPicPr>
          <p:cNvPr id="12" name="Picture 11">
            <a:extLst>
              <a:ext uri="{FF2B5EF4-FFF2-40B4-BE49-F238E27FC236}">
                <a16:creationId xmlns:a16="http://schemas.microsoft.com/office/drawing/2014/main" id="{BDA03005-E810-6EB6-CB61-5A11DD2A719A}"/>
              </a:ext>
            </a:extLst>
          </p:cNvPr>
          <p:cNvPicPr>
            <a:picLocks noChangeAspect="1"/>
          </p:cNvPicPr>
          <p:nvPr/>
        </p:nvPicPr>
        <p:blipFill>
          <a:blip r:embed="rId3"/>
          <a:stretch>
            <a:fillRect/>
          </a:stretch>
        </p:blipFill>
        <p:spPr>
          <a:xfrm>
            <a:off x="728546" y="2056696"/>
            <a:ext cx="2184775" cy="2458597"/>
          </a:xfrm>
          <a:prstGeom prst="rect">
            <a:avLst/>
          </a:prstGeom>
        </p:spPr>
      </p:pic>
      <p:sp>
        <p:nvSpPr>
          <p:cNvPr id="13" name="TextBox 12">
            <a:extLst>
              <a:ext uri="{FF2B5EF4-FFF2-40B4-BE49-F238E27FC236}">
                <a16:creationId xmlns:a16="http://schemas.microsoft.com/office/drawing/2014/main" id="{9AA4F187-7654-E9F5-4599-0D1D1BF6B4E5}"/>
              </a:ext>
            </a:extLst>
          </p:cNvPr>
          <p:cNvSpPr txBox="1"/>
          <p:nvPr/>
        </p:nvSpPr>
        <p:spPr>
          <a:xfrm>
            <a:off x="1070344" y="4529470"/>
            <a:ext cx="1225015" cy="276999"/>
          </a:xfrm>
          <a:prstGeom prst="rect">
            <a:avLst/>
          </a:prstGeom>
          <a:noFill/>
        </p:spPr>
        <p:txBody>
          <a:bodyPr wrap="none" rtlCol="0">
            <a:spAutoFit/>
          </a:bodyPr>
          <a:lstStyle/>
          <a:p>
            <a:r>
              <a:rPr lang="en-US" sz="1200" dirty="0"/>
              <a:t>Original Image </a:t>
            </a:r>
          </a:p>
        </p:txBody>
      </p:sp>
      <p:cxnSp>
        <p:nvCxnSpPr>
          <p:cNvPr id="14" name="Straight Arrow Connector 13">
            <a:extLst>
              <a:ext uri="{FF2B5EF4-FFF2-40B4-BE49-F238E27FC236}">
                <a16:creationId xmlns:a16="http://schemas.microsoft.com/office/drawing/2014/main" id="{792C5B77-2D0D-F945-4D0F-68E7C13D4D1B}"/>
              </a:ext>
            </a:extLst>
          </p:cNvPr>
          <p:cNvCxnSpPr>
            <a:cxnSpLocks/>
          </p:cNvCxnSpPr>
          <p:nvPr/>
        </p:nvCxnSpPr>
        <p:spPr>
          <a:xfrm>
            <a:off x="2984205" y="3185367"/>
            <a:ext cx="25130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67FA1BC1-F360-2F41-27C3-D1B3F9043930}"/>
              </a:ext>
            </a:extLst>
          </p:cNvPr>
          <p:cNvSpPr txBox="1"/>
          <p:nvPr/>
        </p:nvSpPr>
        <p:spPr>
          <a:xfrm>
            <a:off x="3026735" y="2520781"/>
            <a:ext cx="2470548" cy="646331"/>
          </a:xfrm>
          <a:prstGeom prst="rect">
            <a:avLst/>
          </a:prstGeom>
          <a:noFill/>
        </p:spPr>
        <p:txBody>
          <a:bodyPr wrap="none" rtlCol="0">
            <a:spAutoFit/>
          </a:bodyPr>
          <a:lstStyle/>
          <a:p>
            <a:r>
              <a:rPr lang="en-US" sz="1200" dirty="0"/>
              <a:t>Reduce Whitespace, reduce size,</a:t>
            </a:r>
          </a:p>
          <a:p>
            <a:r>
              <a:rPr lang="en-US" sz="1200" dirty="0"/>
              <a:t>Refocus the picture, </a:t>
            </a:r>
          </a:p>
          <a:p>
            <a:r>
              <a:rPr lang="en-US" sz="1200" dirty="0"/>
              <a:t>centrally align the page</a:t>
            </a:r>
          </a:p>
        </p:txBody>
      </p:sp>
      <p:pic>
        <p:nvPicPr>
          <p:cNvPr id="16" name="Picture 15">
            <a:extLst>
              <a:ext uri="{FF2B5EF4-FFF2-40B4-BE49-F238E27FC236}">
                <a16:creationId xmlns:a16="http://schemas.microsoft.com/office/drawing/2014/main" id="{A0B5AA24-6A7B-FD9E-0845-A24EC4412E80}"/>
              </a:ext>
            </a:extLst>
          </p:cNvPr>
          <p:cNvPicPr>
            <a:picLocks noChangeAspect="1"/>
          </p:cNvPicPr>
          <p:nvPr/>
        </p:nvPicPr>
        <p:blipFill>
          <a:blip r:embed="rId4"/>
          <a:stretch>
            <a:fillRect/>
          </a:stretch>
        </p:blipFill>
        <p:spPr>
          <a:xfrm>
            <a:off x="5610697" y="2056696"/>
            <a:ext cx="2262921" cy="2446475"/>
          </a:xfrm>
          <a:prstGeom prst="rect">
            <a:avLst/>
          </a:prstGeom>
        </p:spPr>
      </p:pic>
      <p:sp>
        <p:nvSpPr>
          <p:cNvPr id="17" name="TextBox 16">
            <a:extLst>
              <a:ext uri="{FF2B5EF4-FFF2-40B4-BE49-F238E27FC236}">
                <a16:creationId xmlns:a16="http://schemas.microsoft.com/office/drawing/2014/main" id="{61526DCE-782B-4C41-9D14-70F4FEA4AD7C}"/>
              </a:ext>
            </a:extLst>
          </p:cNvPr>
          <p:cNvSpPr txBox="1"/>
          <p:nvPr/>
        </p:nvSpPr>
        <p:spPr>
          <a:xfrm>
            <a:off x="6137551" y="4461428"/>
            <a:ext cx="1422184" cy="461665"/>
          </a:xfrm>
          <a:prstGeom prst="rect">
            <a:avLst/>
          </a:prstGeom>
          <a:noFill/>
        </p:spPr>
        <p:txBody>
          <a:bodyPr wrap="none" rtlCol="0">
            <a:spAutoFit/>
          </a:bodyPr>
          <a:lstStyle/>
          <a:p>
            <a:r>
              <a:rPr lang="en-US" sz="1200" dirty="0"/>
              <a:t>Processed Image </a:t>
            </a:r>
          </a:p>
          <a:p>
            <a:r>
              <a:rPr lang="en-US" sz="1200" dirty="0"/>
              <a:t>(Ready for OCR)</a:t>
            </a:r>
          </a:p>
        </p:txBody>
      </p:sp>
      <p:sp>
        <p:nvSpPr>
          <p:cNvPr id="18" name="TextBox 17">
            <a:extLst>
              <a:ext uri="{FF2B5EF4-FFF2-40B4-BE49-F238E27FC236}">
                <a16:creationId xmlns:a16="http://schemas.microsoft.com/office/drawing/2014/main" id="{6C295D5E-0927-EF32-EAFC-47165FE33FC7}"/>
              </a:ext>
            </a:extLst>
          </p:cNvPr>
          <p:cNvSpPr txBox="1"/>
          <p:nvPr/>
        </p:nvSpPr>
        <p:spPr>
          <a:xfrm>
            <a:off x="7873618" y="2631369"/>
            <a:ext cx="1120820" cy="400110"/>
          </a:xfrm>
          <a:prstGeom prst="rect">
            <a:avLst/>
          </a:prstGeom>
          <a:noFill/>
        </p:spPr>
        <p:txBody>
          <a:bodyPr wrap="none" rtlCol="0">
            <a:spAutoFit/>
          </a:bodyPr>
          <a:lstStyle/>
          <a:p>
            <a:r>
              <a:rPr lang="en-US" sz="1000" dirty="0"/>
              <a:t>To Azure Vision </a:t>
            </a:r>
          </a:p>
          <a:p>
            <a:r>
              <a:rPr lang="en-US" sz="1000" dirty="0"/>
              <a:t>Service</a:t>
            </a:r>
          </a:p>
        </p:txBody>
      </p:sp>
      <p:cxnSp>
        <p:nvCxnSpPr>
          <p:cNvPr id="19" name="Straight Arrow Connector 18">
            <a:extLst>
              <a:ext uri="{FF2B5EF4-FFF2-40B4-BE49-F238E27FC236}">
                <a16:creationId xmlns:a16="http://schemas.microsoft.com/office/drawing/2014/main" id="{8CA96A6D-6F6B-9C2A-7819-A3A4D427394E}"/>
              </a:ext>
            </a:extLst>
          </p:cNvPr>
          <p:cNvCxnSpPr/>
          <p:nvPr/>
        </p:nvCxnSpPr>
        <p:spPr>
          <a:xfrm>
            <a:off x="7974418" y="3185367"/>
            <a:ext cx="6875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7387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DCC21A-6393-FA6E-59A9-B5EE23C390FE}"/>
              </a:ext>
            </a:extLst>
          </p:cNvPr>
          <p:cNvPicPr>
            <a:picLocks noChangeAspect="1"/>
          </p:cNvPicPr>
          <p:nvPr/>
        </p:nvPicPr>
        <p:blipFill>
          <a:blip r:embed="rId2"/>
          <a:stretch>
            <a:fillRect/>
          </a:stretch>
        </p:blipFill>
        <p:spPr>
          <a:xfrm>
            <a:off x="303231" y="2911817"/>
            <a:ext cx="1562097" cy="1596387"/>
          </a:xfrm>
          <a:prstGeom prst="rect">
            <a:avLst/>
          </a:prstGeom>
        </p:spPr>
      </p:pic>
      <p:cxnSp>
        <p:nvCxnSpPr>
          <p:cNvPr id="7" name="Straight Arrow Connector 6">
            <a:extLst>
              <a:ext uri="{FF2B5EF4-FFF2-40B4-BE49-F238E27FC236}">
                <a16:creationId xmlns:a16="http://schemas.microsoft.com/office/drawing/2014/main" id="{73AE3677-048B-9CF5-C81C-B203556822F0}"/>
              </a:ext>
            </a:extLst>
          </p:cNvPr>
          <p:cNvCxnSpPr/>
          <p:nvPr/>
        </p:nvCxnSpPr>
        <p:spPr>
          <a:xfrm>
            <a:off x="1949302" y="3707219"/>
            <a:ext cx="94275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DE97905-5A4F-4818-653B-3695833E682E}"/>
              </a:ext>
            </a:extLst>
          </p:cNvPr>
          <p:cNvSpPr txBox="1"/>
          <p:nvPr/>
        </p:nvSpPr>
        <p:spPr>
          <a:xfrm>
            <a:off x="2197396" y="3445609"/>
            <a:ext cx="694660" cy="261610"/>
          </a:xfrm>
          <a:prstGeom prst="rect">
            <a:avLst/>
          </a:prstGeom>
          <a:noFill/>
        </p:spPr>
        <p:txBody>
          <a:bodyPr wrap="square" rtlCol="0">
            <a:spAutoFit/>
          </a:bodyPr>
          <a:lstStyle/>
          <a:p>
            <a:r>
              <a:rPr lang="en-US" sz="1100" dirty="0"/>
              <a:t>OCR</a:t>
            </a:r>
          </a:p>
        </p:txBody>
      </p:sp>
      <p:pic>
        <p:nvPicPr>
          <p:cNvPr id="11" name="Picture 10">
            <a:extLst>
              <a:ext uri="{FF2B5EF4-FFF2-40B4-BE49-F238E27FC236}">
                <a16:creationId xmlns:a16="http://schemas.microsoft.com/office/drawing/2014/main" id="{D96EB869-E94C-B519-301A-7833E40C856D}"/>
              </a:ext>
            </a:extLst>
          </p:cNvPr>
          <p:cNvPicPr>
            <a:picLocks noChangeAspect="1"/>
          </p:cNvPicPr>
          <p:nvPr/>
        </p:nvPicPr>
        <p:blipFill>
          <a:blip r:embed="rId3"/>
          <a:stretch>
            <a:fillRect/>
          </a:stretch>
        </p:blipFill>
        <p:spPr>
          <a:xfrm>
            <a:off x="3005952" y="2911818"/>
            <a:ext cx="2318985" cy="1596386"/>
          </a:xfrm>
          <a:prstGeom prst="rect">
            <a:avLst/>
          </a:prstGeom>
        </p:spPr>
      </p:pic>
      <p:cxnSp>
        <p:nvCxnSpPr>
          <p:cNvPr id="13" name="Straight Arrow Connector 12">
            <a:extLst>
              <a:ext uri="{FF2B5EF4-FFF2-40B4-BE49-F238E27FC236}">
                <a16:creationId xmlns:a16="http://schemas.microsoft.com/office/drawing/2014/main" id="{B4B492AD-A0B5-A7B0-8D86-727891CCA990}"/>
              </a:ext>
            </a:extLst>
          </p:cNvPr>
          <p:cNvCxnSpPr/>
          <p:nvPr/>
        </p:nvCxnSpPr>
        <p:spPr>
          <a:xfrm flipV="1">
            <a:off x="5401340" y="3040912"/>
            <a:ext cx="949841" cy="6663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3B1BE31-F2AD-94AC-C202-8DADCC7418CD}"/>
              </a:ext>
            </a:extLst>
          </p:cNvPr>
          <p:cNvCxnSpPr>
            <a:cxnSpLocks/>
          </p:cNvCxnSpPr>
          <p:nvPr/>
        </p:nvCxnSpPr>
        <p:spPr>
          <a:xfrm>
            <a:off x="5401340" y="3707219"/>
            <a:ext cx="949841" cy="588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3BA45D9-6947-EBD6-A813-47F677973235}"/>
              </a:ext>
            </a:extLst>
          </p:cNvPr>
          <p:cNvSpPr txBox="1"/>
          <p:nvPr/>
        </p:nvSpPr>
        <p:spPr>
          <a:xfrm>
            <a:off x="5685072" y="3562238"/>
            <a:ext cx="458780" cy="261610"/>
          </a:xfrm>
          <a:prstGeom prst="rect">
            <a:avLst/>
          </a:prstGeom>
          <a:noFill/>
        </p:spPr>
        <p:txBody>
          <a:bodyPr wrap="none" rtlCol="0">
            <a:spAutoFit/>
          </a:bodyPr>
          <a:lstStyle/>
          <a:p>
            <a:r>
              <a:rPr lang="en-US" sz="1100" dirty="0"/>
              <a:t>Text</a:t>
            </a:r>
          </a:p>
        </p:txBody>
      </p:sp>
      <p:sp>
        <p:nvSpPr>
          <p:cNvPr id="20" name="Rectangle 19">
            <a:extLst>
              <a:ext uri="{FF2B5EF4-FFF2-40B4-BE49-F238E27FC236}">
                <a16:creationId xmlns:a16="http://schemas.microsoft.com/office/drawing/2014/main" id="{A98ECD23-AC0E-F99D-1E80-2A4233DA31DE}"/>
              </a:ext>
            </a:extLst>
          </p:cNvPr>
          <p:cNvSpPr/>
          <p:nvPr/>
        </p:nvSpPr>
        <p:spPr>
          <a:xfrm>
            <a:off x="6427584" y="2806995"/>
            <a:ext cx="1562097" cy="666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LUIS</a:t>
            </a:r>
          </a:p>
        </p:txBody>
      </p:sp>
      <p:sp>
        <p:nvSpPr>
          <p:cNvPr id="21" name="Rectangle 20">
            <a:extLst>
              <a:ext uri="{FF2B5EF4-FFF2-40B4-BE49-F238E27FC236}">
                <a16:creationId xmlns:a16="http://schemas.microsoft.com/office/drawing/2014/main" id="{A446A534-39E6-F702-D02F-4A189A6426A0}"/>
              </a:ext>
            </a:extLst>
          </p:cNvPr>
          <p:cNvSpPr/>
          <p:nvPr/>
        </p:nvSpPr>
        <p:spPr>
          <a:xfrm>
            <a:off x="6446391" y="3962399"/>
            <a:ext cx="1562097" cy="666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AI Document Parser</a:t>
            </a:r>
          </a:p>
        </p:txBody>
      </p:sp>
      <p:sp>
        <p:nvSpPr>
          <p:cNvPr id="17" name="Google Shape;269;p41">
            <a:extLst>
              <a:ext uri="{FF2B5EF4-FFF2-40B4-BE49-F238E27FC236}">
                <a16:creationId xmlns:a16="http://schemas.microsoft.com/office/drawing/2014/main" id="{860CC34F-BAA8-0C6B-671A-51B86E1FC853}"/>
              </a:ext>
            </a:extLst>
          </p:cNvPr>
          <p:cNvSpPr txBox="1">
            <a:spLocks noGrp="1"/>
          </p:cNvSpPr>
          <p:nvPr>
            <p:ph type="title"/>
          </p:nvPr>
        </p:nvSpPr>
        <p:spPr>
          <a:xfrm>
            <a:off x="413141" y="35443"/>
            <a:ext cx="7660515"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a:t>
            </a:r>
            <a:r>
              <a:rPr lang="en-IN" sz="2400" dirty="0">
                <a:latin typeface="Times New Roman" panose="02020603050405020304" pitchFamily="18" charset="0"/>
                <a:cs typeface="Times New Roman" panose="02020603050405020304" pitchFamily="18" charset="0"/>
              </a:rPr>
              <a:t>Document Processing and Section Extraction</a:t>
            </a:r>
            <a:endParaRPr lang="en-US" sz="1800" b="0" dirty="0">
              <a:latin typeface="Times New Roman" panose="02020603050405020304" pitchFamily="18" charset="0"/>
              <a:cs typeface="Times New Roman" panose="02020603050405020304" pitchFamily="18" charset="0"/>
            </a:endParaRPr>
          </a:p>
        </p:txBody>
      </p:sp>
      <p:sp>
        <p:nvSpPr>
          <p:cNvPr id="18" name="Google Shape;270;p41">
            <a:extLst>
              <a:ext uri="{FF2B5EF4-FFF2-40B4-BE49-F238E27FC236}">
                <a16:creationId xmlns:a16="http://schemas.microsoft.com/office/drawing/2014/main" id="{95FE7654-5C70-E93F-BBDB-F04FC6A8EA6E}"/>
              </a:ext>
            </a:extLst>
          </p:cNvPr>
          <p:cNvSpPr txBox="1"/>
          <p:nvPr/>
        </p:nvSpPr>
        <p:spPr>
          <a:xfrm>
            <a:off x="420230" y="824624"/>
            <a:ext cx="8397705" cy="1677568"/>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The Computer vision service helps in reading the text from the document using OCR.</a:t>
            </a: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The output from OCR is sent to LUIS (Language Understanding Service from Microsoft) and the document is sent to a AI based document parser.</a:t>
            </a: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The document is sent to a similarity based ML model which helps in identifying the attached documents with the form. For ex. Aadhar card, Pan Card, Driving License etc.</a:t>
            </a: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All the personal document numbers are also highlighted which are then masked.</a:t>
            </a: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Combined output from the document parser and LUIS Vision APIs helps in categorizing the complete documents in sections.</a:t>
            </a:r>
            <a:endPar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p:txBody>
      </p:sp>
    </p:spTree>
    <p:extLst>
      <p:ext uri="{BB962C8B-B14F-4D97-AF65-F5344CB8AC3E}">
        <p14:creationId xmlns:p14="http://schemas.microsoft.com/office/powerpoint/2010/main" val="825992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8315C2-98A4-FAF5-A3DB-C3F7880B727D}"/>
              </a:ext>
            </a:extLst>
          </p:cNvPr>
          <p:cNvSpPr/>
          <p:nvPr/>
        </p:nvSpPr>
        <p:spPr>
          <a:xfrm>
            <a:off x="167468" y="1600643"/>
            <a:ext cx="1562097" cy="666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LUIS</a:t>
            </a:r>
          </a:p>
        </p:txBody>
      </p:sp>
      <p:sp>
        <p:nvSpPr>
          <p:cNvPr id="4" name="Rectangle 3">
            <a:extLst>
              <a:ext uri="{FF2B5EF4-FFF2-40B4-BE49-F238E27FC236}">
                <a16:creationId xmlns:a16="http://schemas.microsoft.com/office/drawing/2014/main" id="{6291385E-A011-8A0B-D876-5855EC0B0F3B}"/>
              </a:ext>
            </a:extLst>
          </p:cNvPr>
          <p:cNvSpPr/>
          <p:nvPr/>
        </p:nvSpPr>
        <p:spPr>
          <a:xfrm>
            <a:off x="186275" y="2756047"/>
            <a:ext cx="1562097" cy="666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AI Document Parser</a:t>
            </a:r>
          </a:p>
        </p:txBody>
      </p:sp>
      <p:cxnSp>
        <p:nvCxnSpPr>
          <p:cNvPr id="10" name="Straight Arrow Connector 9">
            <a:extLst>
              <a:ext uri="{FF2B5EF4-FFF2-40B4-BE49-F238E27FC236}">
                <a16:creationId xmlns:a16="http://schemas.microsoft.com/office/drawing/2014/main" id="{E9063810-EC1A-5847-0C3B-0B25914C1F82}"/>
              </a:ext>
            </a:extLst>
          </p:cNvPr>
          <p:cNvCxnSpPr/>
          <p:nvPr/>
        </p:nvCxnSpPr>
        <p:spPr>
          <a:xfrm>
            <a:off x="941670" y="2339163"/>
            <a:ext cx="0" cy="3544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AD9B1A55-E9DB-FC00-865E-5304357C29E8}"/>
              </a:ext>
            </a:extLst>
          </p:cNvPr>
          <p:cNvSpPr txBox="1"/>
          <p:nvPr/>
        </p:nvSpPr>
        <p:spPr>
          <a:xfrm>
            <a:off x="941670" y="2333846"/>
            <a:ext cx="736099" cy="400110"/>
          </a:xfrm>
          <a:prstGeom prst="rect">
            <a:avLst/>
          </a:prstGeom>
          <a:noFill/>
        </p:spPr>
        <p:txBody>
          <a:bodyPr wrap="none" rtlCol="0">
            <a:spAutoFit/>
          </a:bodyPr>
          <a:lstStyle/>
          <a:p>
            <a:r>
              <a:rPr lang="en-US" sz="1000" dirty="0"/>
              <a:t>Identified </a:t>
            </a:r>
          </a:p>
          <a:p>
            <a:r>
              <a:rPr lang="en-US" sz="1000" dirty="0"/>
              <a:t>Entities</a:t>
            </a:r>
          </a:p>
        </p:txBody>
      </p:sp>
      <p:cxnSp>
        <p:nvCxnSpPr>
          <p:cNvPr id="13" name="Straight Arrow Connector 12">
            <a:extLst>
              <a:ext uri="{FF2B5EF4-FFF2-40B4-BE49-F238E27FC236}">
                <a16:creationId xmlns:a16="http://schemas.microsoft.com/office/drawing/2014/main" id="{0A565F91-CD71-7B6B-17F8-9DD4C7935863}"/>
              </a:ext>
            </a:extLst>
          </p:cNvPr>
          <p:cNvCxnSpPr/>
          <p:nvPr/>
        </p:nvCxnSpPr>
        <p:spPr>
          <a:xfrm>
            <a:off x="1834805" y="1933796"/>
            <a:ext cx="1091610" cy="511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8B3DE80F-3776-0740-5FC9-9CCF4F1B57DE}"/>
              </a:ext>
            </a:extLst>
          </p:cNvPr>
          <p:cNvCxnSpPr>
            <a:cxnSpLocks/>
          </p:cNvCxnSpPr>
          <p:nvPr/>
        </p:nvCxnSpPr>
        <p:spPr>
          <a:xfrm flipV="1">
            <a:off x="1834805" y="2533901"/>
            <a:ext cx="1091610" cy="5552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91B77CB-CB1C-1B40-7B45-C8F746A5EBB3}"/>
              </a:ext>
            </a:extLst>
          </p:cNvPr>
          <p:cNvSpPr txBox="1"/>
          <p:nvPr/>
        </p:nvSpPr>
        <p:spPr>
          <a:xfrm>
            <a:off x="4954772" y="674024"/>
            <a:ext cx="3678865" cy="261610"/>
          </a:xfrm>
          <a:prstGeom prst="rect">
            <a:avLst/>
          </a:prstGeom>
          <a:noFill/>
        </p:spPr>
        <p:txBody>
          <a:bodyPr wrap="square" rtlCol="0">
            <a:spAutoFit/>
          </a:bodyPr>
          <a:lstStyle/>
          <a:p>
            <a:r>
              <a:rPr lang="en-US" sz="1100" dirty="0"/>
              <a:t>Tag and AI based categorization</a:t>
            </a:r>
          </a:p>
        </p:txBody>
      </p:sp>
      <p:pic>
        <p:nvPicPr>
          <p:cNvPr id="8" name="Picture 7">
            <a:extLst>
              <a:ext uri="{FF2B5EF4-FFF2-40B4-BE49-F238E27FC236}">
                <a16:creationId xmlns:a16="http://schemas.microsoft.com/office/drawing/2014/main" id="{95C285A5-A54C-5721-C1BB-2679DDA15329}"/>
              </a:ext>
            </a:extLst>
          </p:cNvPr>
          <p:cNvPicPr>
            <a:picLocks noChangeAspect="1"/>
          </p:cNvPicPr>
          <p:nvPr/>
        </p:nvPicPr>
        <p:blipFill>
          <a:blip r:embed="rId2"/>
          <a:stretch>
            <a:fillRect/>
          </a:stretch>
        </p:blipFill>
        <p:spPr>
          <a:xfrm>
            <a:off x="3031655" y="935634"/>
            <a:ext cx="5807884" cy="3272231"/>
          </a:xfrm>
          <a:prstGeom prst="rect">
            <a:avLst/>
          </a:prstGeom>
        </p:spPr>
      </p:pic>
    </p:spTree>
    <p:extLst>
      <p:ext uri="{BB962C8B-B14F-4D97-AF65-F5344CB8AC3E}">
        <p14:creationId xmlns:p14="http://schemas.microsoft.com/office/powerpoint/2010/main" val="724071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ADD5-BE58-E1FC-E2A3-2A25C0862978}"/>
              </a:ext>
            </a:extLst>
          </p:cNvPr>
          <p:cNvSpPr>
            <a:spLocks noGrp="1"/>
          </p:cNvSpPr>
          <p:nvPr>
            <p:ph type="title"/>
          </p:nvPr>
        </p:nvSpPr>
        <p:spPr>
          <a:xfrm>
            <a:off x="494617" y="229550"/>
            <a:ext cx="5647500" cy="479287"/>
          </a:xfrm>
        </p:spPr>
        <p:txBody>
          <a:bodyPr/>
          <a:lstStyle/>
          <a:p>
            <a:r>
              <a:rPr lang="en-US" sz="2000" dirty="0"/>
              <a:t>Flow</a:t>
            </a:r>
          </a:p>
        </p:txBody>
      </p:sp>
      <p:sp>
        <p:nvSpPr>
          <p:cNvPr id="3" name="Rectangle: Rounded Corners 2">
            <a:extLst>
              <a:ext uri="{FF2B5EF4-FFF2-40B4-BE49-F238E27FC236}">
                <a16:creationId xmlns:a16="http://schemas.microsoft.com/office/drawing/2014/main" id="{0EB47F75-5DE5-8D74-7B1F-02625A7CE90E}"/>
              </a:ext>
            </a:extLst>
          </p:cNvPr>
          <p:cNvSpPr/>
          <p:nvPr/>
        </p:nvSpPr>
        <p:spPr>
          <a:xfrm>
            <a:off x="567070" y="708838"/>
            <a:ext cx="1984744" cy="92148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t>Import Files</a:t>
            </a:r>
          </a:p>
          <a:p>
            <a:pPr algn="ctr"/>
            <a:r>
              <a:rPr lang="en-US" sz="1050" dirty="0"/>
              <a:t>(Photo, PDF etc.)</a:t>
            </a:r>
          </a:p>
        </p:txBody>
      </p:sp>
      <p:cxnSp>
        <p:nvCxnSpPr>
          <p:cNvPr id="7" name="Straight Arrow Connector 6">
            <a:extLst>
              <a:ext uri="{FF2B5EF4-FFF2-40B4-BE49-F238E27FC236}">
                <a16:creationId xmlns:a16="http://schemas.microsoft.com/office/drawing/2014/main" id="{B35B2DB6-BD79-0110-DD8F-941F90FF4D67}"/>
              </a:ext>
            </a:extLst>
          </p:cNvPr>
          <p:cNvCxnSpPr/>
          <p:nvPr/>
        </p:nvCxnSpPr>
        <p:spPr>
          <a:xfrm>
            <a:off x="2643963" y="1176671"/>
            <a:ext cx="5245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A82E5DA5-EB3F-7BA0-2BE6-9AD29903F8F7}"/>
              </a:ext>
            </a:extLst>
          </p:cNvPr>
          <p:cNvSpPr/>
          <p:nvPr/>
        </p:nvSpPr>
        <p:spPr>
          <a:xfrm>
            <a:off x="3254572" y="708837"/>
            <a:ext cx="1984744" cy="92148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Pre-Process the files and make them OCR-Ready</a:t>
            </a:r>
          </a:p>
        </p:txBody>
      </p:sp>
      <p:sp>
        <p:nvSpPr>
          <p:cNvPr id="9" name="Rectangle: Rounded Corners 8">
            <a:extLst>
              <a:ext uri="{FF2B5EF4-FFF2-40B4-BE49-F238E27FC236}">
                <a16:creationId xmlns:a16="http://schemas.microsoft.com/office/drawing/2014/main" id="{E84CB394-1D27-4499-831C-3417B5F67AF3}"/>
              </a:ext>
            </a:extLst>
          </p:cNvPr>
          <p:cNvSpPr/>
          <p:nvPr/>
        </p:nvSpPr>
        <p:spPr>
          <a:xfrm>
            <a:off x="5942074" y="715928"/>
            <a:ext cx="1984744" cy="92148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Using Azure Computer Vision, extract text and upload the document to Blob Storage</a:t>
            </a:r>
          </a:p>
        </p:txBody>
      </p:sp>
      <p:cxnSp>
        <p:nvCxnSpPr>
          <p:cNvPr id="10" name="Straight Arrow Connector 9">
            <a:extLst>
              <a:ext uri="{FF2B5EF4-FFF2-40B4-BE49-F238E27FC236}">
                <a16:creationId xmlns:a16="http://schemas.microsoft.com/office/drawing/2014/main" id="{F420F4A1-D727-F123-8A18-71C5B94194DE}"/>
              </a:ext>
            </a:extLst>
          </p:cNvPr>
          <p:cNvCxnSpPr/>
          <p:nvPr/>
        </p:nvCxnSpPr>
        <p:spPr>
          <a:xfrm>
            <a:off x="5334001" y="1205022"/>
            <a:ext cx="5245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E929B88-7E39-AF36-2E93-223355E500BD}"/>
              </a:ext>
            </a:extLst>
          </p:cNvPr>
          <p:cNvCxnSpPr>
            <a:cxnSpLocks/>
          </p:cNvCxnSpPr>
          <p:nvPr/>
        </p:nvCxnSpPr>
        <p:spPr>
          <a:xfrm>
            <a:off x="6934446" y="1750829"/>
            <a:ext cx="0" cy="354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7207506E-2069-A97B-1687-158D7168836C}"/>
              </a:ext>
            </a:extLst>
          </p:cNvPr>
          <p:cNvSpPr/>
          <p:nvPr/>
        </p:nvSpPr>
        <p:spPr>
          <a:xfrm>
            <a:off x="5942074" y="2225751"/>
            <a:ext cx="1984744" cy="92148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Using LUIS and AI Based Document parser, identify the type of document and then categorize the contents</a:t>
            </a:r>
          </a:p>
        </p:txBody>
      </p:sp>
      <p:sp>
        <p:nvSpPr>
          <p:cNvPr id="16" name="Rectangle: Rounded Corners 15">
            <a:extLst>
              <a:ext uri="{FF2B5EF4-FFF2-40B4-BE49-F238E27FC236}">
                <a16:creationId xmlns:a16="http://schemas.microsoft.com/office/drawing/2014/main" id="{3E81D741-23BB-1577-8CAD-744B86F3D9FC}"/>
              </a:ext>
            </a:extLst>
          </p:cNvPr>
          <p:cNvSpPr/>
          <p:nvPr/>
        </p:nvSpPr>
        <p:spPr>
          <a:xfrm>
            <a:off x="5942074" y="3693045"/>
            <a:ext cx="1984744" cy="92148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Save the tags and entities to the DB which will help the retrieval of the document when required</a:t>
            </a:r>
          </a:p>
        </p:txBody>
      </p:sp>
      <p:cxnSp>
        <p:nvCxnSpPr>
          <p:cNvPr id="17" name="Straight Arrow Connector 16">
            <a:extLst>
              <a:ext uri="{FF2B5EF4-FFF2-40B4-BE49-F238E27FC236}">
                <a16:creationId xmlns:a16="http://schemas.microsoft.com/office/drawing/2014/main" id="{9581A5B1-1AD1-AF10-959B-ED901F8EDF67}"/>
              </a:ext>
            </a:extLst>
          </p:cNvPr>
          <p:cNvCxnSpPr>
            <a:cxnSpLocks/>
          </p:cNvCxnSpPr>
          <p:nvPr/>
        </p:nvCxnSpPr>
        <p:spPr>
          <a:xfrm flipH="1">
            <a:off x="5325645" y="2686493"/>
            <a:ext cx="5412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9A738652-942A-A8D9-2560-6739180BA2F5}"/>
              </a:ext>
            </a:extLst>
          </p:cNvPr>
          <p:cNvCxnSpPr>
            <a:cxnSpLocks/>
          </p:cNvCxnSpPr>
          <p:nvPr/>
        </p:nvCxnSpPr>
        <p:spPr>
          <a:xfrm>
            <a:off x="6934446" y="3242931"/>
            <a:ext cx="0" cy="354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Rounded Corners 22">
            <a:extLst>
              <a:ext uri="{FF2B5EF4-FFF2-40B4-BE49-F238E27FC236}">
                <a16:creationId xmlns:a16="http://schemas.microsoft.com/office/drawing/2014/main" id="{EF383F8E-8867-46FB-523F-B077227B0D5A}"/>
              </a:ext>
            </a:extLst>
          </p:cNvPr>
          <p:cNvSpPr/>
          <p:nvPr/>
        </p:nvSpPr>
        <p:spPr>
          <a:xfrm>
            <a:off x="3254572" y="2232842"/>
            <a:ext cx="1984744" cy="92148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Send the categorized document to the UI for final review</a:t>
            </a:r>
          </a:p>
        </p:txBody>
      </p:sp>
      <p:sp>
        <p:nvSpPr>
          <p:cNvPr id="24" name="Rectangle: Rounded Corners 23">
            <a:extLst>
              <a:ext uri="{FF2B5EF4-FFF2-40B4-BE49-F238E27FC236}">
                <a16:creationId xmlns:a16="http://schemas.microsoft.com/office/drawing/2014/main" id="{C66919EA-ECF9-4D4B-0837-C68F5A6F7A20}"/>
              </a:ext>
            </a:extLst>
          </p:cNvPr>
          <p:cNvSpPr/>
          <p:nvPr/>
        </p:nvSpPr>
        <p:spPr>
          <a:xfrm>
            <a:off x="567070" y="2232842"/>
            <a:ext cx="1984744" cy="92148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t>Validate the values that are extracted. Based on the confidence score, make any changes if required and submit. </a:t>
            </a:r>
          </a:p>
        </p:txBody>
      </p:sp>
      <p:cxnSp>
        <p:nvCxnSpPr>
          <p:cNvPr id="25" name="Straight Arrow Connector 24">
            <a:extLst>
              <a:ext uri="{FF2B5EF4-FFF2-40B4-BE49-F238E27FC236}">
                <a16:creationId xmlns:a16="http://schemas.microsoft.com/office/drawing/2014/main" id="{7F86FBDE-2FBB-36C6-FC49-B9EF602237CB}"/>
              </a:ext>
            </a:extLst>
          </p:cNvPr>
          <p:cNvCxnSpPr>
            <a:cxnSpLocks/>
          </p:cNvCxnSpPr>
          <p:nvPr/>
        </p:nvCxnSpPr>
        <p:spPr>
          <a:xfrm flipH="1">
            <a:off x="2635607" y="2686493"/>
            <a:ext cx="5412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6945109"/>
      </p:ext>
    </p:extLst>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2623</TotalTime>
  <Words>1609</Words>
  <Application>Microsoft Office PowerPoint</Application>
  <PresentationFormat>On-screen Show (16:9)</PresentationFormat>
  <Paragraphs>191</Paragraphs>
  <Slides>24</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Monotype Corsiva</vt:lpstr>
      <vt:lpstr>Lato Black</vt:lpstr>
      <vt:lpstr>Times New Roman</vt:lpstr>
      <vt:lpstr>Wingdings</vt:lpstr>
      <vt:lpstr>Arial</vt:lpstr>
      <vt:lpstr>Lato</vt:lpstr>
      <vt:lpstr>TI Template</vt:lpstr>
      <vt:lpstr>PowerPoint Presentation</vt:lpstr>
      <vt:lpstr>Digital Asset Management System  A Gateway to the New World of Digital Banking - CatalystAI</vt:lpstr>
      <vt:lpstr>Digital Asset Management System</vt:lpstr>
      <vt:lpstr>Digital Asset Management System  MVP Platform for Digital Assets Optimization and OCR Processing. Organization which requires to process Application Forms, KYC Documents, Invoices, Claim Forms etc. can greatly benefit using product.</vt:lpstr>
      <vt:lpstr>Digital Asset Management System – OCR based CatalystAI  MVP Offering – Proposed Components Solution - CatalystAI.</vt:lpstr>
      <vt:lpstr>Catalyst AI Document Pre-Processing Steps</vt:lpstr>
      <vt:lpstr>Catalyst AI Document Processing and Section Extraction</vt:lpstr>
      <vt:lpstr>PowerPoint Presentation</vt:lpstr>
      <vt:lpstr>Flow</vt:lpstr>
      <vt:lpstr>Catalyst AI - Key Differentiators &amp; Adoption Plan</vt:lpstr>
      <vt:lpstr>Catalyst AI – How far this product can go?</vt:lpstr>
      <vt:lpstr>Catalyst AI - GitHub Repository Link</vt:lpstr>
      <vt:lpstr>Catalyst AI - GitHub Repository</vt:lpstr>
      <vt:lpstr>Catalyst AI - Demo Video/ Screenshot</vt:lpstr>
      <vt:lpstr>Catalyst AI - Demo Video/ Screenshot</vt:lpstr>
      <vt:lpstr>Catalyst AI - Demo Video/ Screenshot</vt:lpstr>
      <vt:lpstr>Catalyst AI - Demo Video/ Screenshot</vt:lpstr>
      <vt:lpstr>Catalyst AI - Demo Video/ Screenshot</vt:lpstr>
      <vt:lpstr>Catalyst AI - Demo Video/ Screenshot</vt:lpstr>
      <vt:lpstr>Catalyst AI - Demo Video/ Screenshot</vt:lpstr>
      <vt:lpstr>Catalyst AI - Demo Video/ Screenshot</vt:lpstr>
      <vt:lpstr>Catalyst AI - Demo Video/ Screenshot</vt:lpstr>
      <vt:lpstr>Catalyst AI - Demo Video/ Screenshot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Team Name</dc:title>
  <dc:creator>Ishwar Patil</dc:creator>
  <cp:lastModifiedBy>Akhil Dixit</cp:lastModifiedBy>
  <cp:revision>137</cp:revision>
  <dcterms:modified xsi:type="dcterms:W3CDTF">2022-05-20T06:37:47Z</dcterms:modified>
</cp:coreProperties>
</file>